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9"/>
  </p:notesMasterIdLst>
  <p:sldIdLst>
    <p:sldId id="265" r:id="rId4"/>
    <p:sldId id="266" r:id="rId5"/>
    <p:sldId id="292" r:id="rId6"/>
    <p:sldId id="294" r:id="rId7"/>
    <p:sldId id="264" r:id="rId8"/>
    <p:sldId id="262" r:id="rId10"/>
    <p:sldId id="293" r:id="rId11"/>
    <p:sldId id="268" r:id="rId12"/>
    <p:sldId id="269" r:id="rId13"/>
    <p:sldId id="259" r:id="rId14"/>
    <p:sldId id="270" r:id="rId15"/>
    <p:sldId id="271" r:id="rId16"/>
    <p:sldId id="310" r:id="rId17"/>
    <p:sldId id="273" r:id="rId18"/>
    <p:sldId id="291" r:id="rId19"/>
  </p:sldIdLst>
  <p:sldSz cx="12192000" cy="6858000"/>
  <p:notesSz cx="9144000" cy="6858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userDrawn="1">
          <p15:clr>
            <a:srgbClr val="A4A3A4"/>
          </p15:clr>
        </p15:guide>
        <p15:guide id="2" pos="39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6"/>
        <p:guide pos="393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214.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脚占位符 3"/>
          <p:cNvSpPr>
            <a:spLocks noGrp="1"/>
          </p:cNvSpPr>
          <p:nvPr>
            <p:ph type="ftr" sz="quarter" idx="4"/>
          </p:nvPr>
        </p:nvSpPr>
        <p:spPr/>
        <p:txBody>
          <a:bodyPr/>
          <a:p>
            <a:endParaRPr lang="zh-CN" altLang="en-US"/>
          </a:p>
        </p:txBody>
      </p:sp>
      <p:sp>
        <p:nvSpPr>
          <p:cNvPr id="5" name="日期占位符 4"/>
          <p:cNvSpPr>
            <a:spLocks noGrp="1"/>
          </p:cNvSpPr>
          <p:nvPr>
            <p:ph type="dt" idx="1"/>
          </p:nvPr>
        </p:nvSpPr>
        <p:spPr/>
        <p:txBody>
          <a:bodyPr/>
          <a:p>
            <a:fld id="{D2A48B96-639E-45A3-A0BA-2464DFDB1FAA}" type="datetime1">
              <a:rPr lang="zh-CN" altLang="en-US" smtClean="0"/>
            </a:fld>
            <a:endParaRPr lang="zh-CN" altLang="en-US"/>
          </a:p>
        </p:txBody>
      </p:sp>
      <p:sp>
        <p:nvSpPr>
          <p:cNvPr id="6" name="灯片编号占位符 5"/>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06.xml"/><Relationship Id="rId4" Type="http://schemas.openxmlformats.org/officeDocument/2006/relationships/image" Target="../media/image1.png"/><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207.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2.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2" Type="http://schemas.openxmlformats.org/officeDocument/2006/relationships/slideLayout" Target="../slideLayouts/slideLayout18.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tags" Target="../tags/tag1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37.xml"/></Relationships>
</file>

<file path=ppt/slides/_rels/slide4.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2" Type="http://schemas.openxmlformats.org/officeDocument/2006/relationships/slideLayout" Target="../slideLayouts/slideLayout18.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tags" Target="../tags/tag138.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s>
</file>

<file path=ppt/slides/_rels/slide7.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2" Type="http://schemas.openxmlformats.org/officeDocument/2006/relationships/slideLayout" Target="../slideLayouts/slideLayout18.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tags" Target="../tags/tag15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65.xml"/></Relationships>
</file>

<file path=ppt/slides/_rels/slide9.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4" Type="http://schemas.openxmlformats.org/officeDocument/2006/relationships/slideLayout" Target="../slideLayouts/slideLayout1.xml"/><Relationship Id="rId23" Type="http://schemas.openxmlformats.org/officeDocument/2006/relationships/tags" Target="../tags/tag188.xml"/><Relationship Id="rId22" Type="http://schemas.openxmlformats.org/officeDocument/2006/relationships/tags" Target="../tags/tag187.xml"/><Relationship Id="rId21" Type="http://schemas.openxmlformats.org/officeDocument/2006/relationships/tags" Target="../tags/tag186.xml"/><Relationship Id="rId20" Type="http://schemas.openxmlformats.org/officeDocument/2006/relationships/tags" Target="../tags/tag185.xml"/><Relationship Id="rId2" Type="http://schemas.openxmlformats.org/officeDocument/2006/relationships/tags" Target="../tags/tag167.xml"/><Relationship Id="rId19" Type="http://schemas.openxmlformats.org/officeDocument/2006/relationships/tags" Target="../tags/tag184.xml"/><Relationship Id="rId18" Type="http://schemas.openxmlformats.org/officeDocument/2006/relationships/tags" Target="../tags/tag183.xml"/><Relationship Id="rId17" Type="http://schemas.openxmlformats.org/officeDocument/2006/relationships/tags" Target="../tags/tag182.xml"/><Relationship Id="rId16" Type="http://schemas.openxmlformats.org/officeDocument/2006/relationships/tags" Target="../tags/tag18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98880" y="914400"/>
            <a:ext cx="9799320" cy="4193540"/>
          </a:xfrm>
        </p:spPr>
        <p:txBody>
          <a:bodyPr/>
          <a:p>
            <a:pPr marL="0" indent="0">
              <a:lnSpc>
                <a:spcPct val="150000"/>
              </a:lnSpc>
            </a:pPr>
            <a:r>
              <a:rPr lang="en-US" altLang="zh-CN" sz="4400"/>
              <a:t>2023</a:t>
            </a:r>
            <a:r>
              <a:rPr lang="zh-CN" altLang="en-US" sz="4400"/>
              <a:t>年和</a:t>
            </a:r>
            <a:r>
              <a:rPr lang="en-US" altLang="zh-CN" sz="4400"/>
              <a:t>2024</a:t>
            </a:r>
            <a:r>
              <a:rPr lang="zh-CN" altLang="en-US" sz="4400"/>
              <a:t>年小额缴费工会组织工会经费全额返还政策解读</a:t>
            </a:r>
            <a:br>
              <a:rPr lang="zh-CN" altLang="en-US" sz="4400"/>
            </a:br>
            <a:r>
              <a:rPr lang="zh-CN" altLang="en-US" sz="4400">
                <a:solidFill>
                  <a:srgbClr val="FF0000"/>
                </a:solidFill>
              </a:rPr>
              <a:t>（</a:t>
            </a:r>
            <a:r>
              <a:rPr lang="en-US" altLang="zh-CN" sz="4400">
                <a:solidFill>
                  <a:srgbClr val="FF0000"/>
                </a:solidFill>
              </a:rPr>
              <a:t>9</a:t>
            </a:r>
            <a:r>
              <a:rPr lang="zh-CN" altLang="en-US" sz="4400">
                <a:solidFill>
                  <a:srgbClr val="FF0000"/>
                </a:solidFill>
              </a:rPr>
              <a:t>月更新版）</a:t>
            </a:r>
            <a:endParaRPr lang="zh-CN" altLang="en-US" sz="4400">
              <a:solidFill>
                <a:srgbClr val="FF0000"/>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custDataLst>
              <p:tags r:id="rId1"/>
            </p:custDataLst>
          </p:nvPr>
        </p:nvGraphicFramePr>
        <p:xfrm>
          <a:off x="1634490" y="3422650"/>
          <a:ext cx="8879205" cy="1859280"/>
        </p:xfrm>
        <a:graphic>
          <a:graphicData uri="http://schemas.openxmlformats.org/drawingml/2006/table">
            <a:tbl>
              <a:tblPr firstRow="1" bandRow="1">
                <a:tableStyleId>{5C22544A-7EE6-4342-B048-85BDC9FD1C3A}</a:tableStyleId>
              </a:tblPr>
              <a:tblGrid>
                <a:gridCol w="1528445"/>
                <a:gridCol w="2605405"/>
                <a:gridCol w="2731770"/>
                <a:gridCol w="2013356"/>
              </a:tblGrid>
              <a:tr h="600075">
                <a:tc>
                  <a:txBody>
                    <a:bodyPr/>
                    <a:p>
                      <a:pPr algn="ctr">
                        <a:buNone/>
                      </a:pPr>
                      <a:endParaRPr lang="en-US" sz="1600" b="1">
                        <a:solidFill>
                          <a:schemeClr val="bg1"/>
                        </a:solidFill>
                        <a:latin typeface="微软雅黑" panose="020B0503020204020204" charset="-122"/>
                        <a:ea typeface="微软雅黑" panose="020B0503020204020204" charset="-122"/>
                        <a:cs typeface="仿宋_GB2312" panose="02010609030101010101" charset="-122"/>
                        <a:sym typeface="+mn-ea"/>
                      </a:endParaRPr>
                    </a:p>
                    <a:p>
                      <a:pPr algn="ctr">
                        <a:buNone/>
                      </a:pPr>
                      <a:r>
                        <a:rPr lang="en-US" sz="1600" b="1">
                          <a:solidFill>
                            <a:schemeClr val="bg1"/>
                          </a:solidFill>
                          <a:latin typeface="微软雅黑" panose="020B0503020204020204" charset="-122"/>
                          <a:ea typeface="微软雅黑" panose="020B0503020204020204" charset="-122"/>
                          <a:cs typeface="仿宋_GB2312" panose="02010609030101010101" charset="-122"/>
                          <a:sym typeface="+mn-ea"/>
                        </a:rPr>
                        <a:t>银行转账时间</a:t>
                      </a:r>
                      <a:endParaRPr lang="en-US" altLang="en-US" sz="1600" b="1">
                        <a:solidFill>
                          <a:schemeClr val="bg1"/>
                        </a:solidFill>
                        <a:latin typeface="微软雅黑" panose="020B0503020204020204" charset="-122"/>
                        <a:ea typeface="微软雅黑" panose="020B0503020204020204" charset="-122"/>
                        <a:cs typeface="仿宋_GB2312" panose="02010609030101010101" charset="-122"/>
                      </a:endParaRPr>
                    </a:p>
                    <a:p>
                      <a:pPr algn="ctr">
                        <a:buNone/>
                      </a:pPr>
                      <a:endParaRPr lang="en-US" altLang="en-US" sz="1600" b="1">
                        <a:solidFill>
                          <a:schemeClr val="bg1"/>
                        </a:solidFill>
                        <a:latin typeface="微软雅黑" panose="020B0503020204020204" charset="-122"/>
                        <a:ea typeface="微软雅黑" panose="020B0503020204020204" charset="-122"/>
                        <a:cs typeface="仿宋_GB2312" panose="02010609030101010101" charset="-122"/>
                      </a:endParaRPr>
                    </a:p>
                  </a:txBody>
                  <a:tcPr/>
                </a:tc>
                <a:tc>
                  <a:txBody>
                    <a:bodyPr/>
                    <a:p>
                      <a:pPr algn="ctr">
                        <a:buNone/>
                      </a:pPr>
                      <a:endParaRPr lang="en-US" sz="1600" b="1">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buNone/>
                      </a:pPr>
                      <a:r>
                        <a:rPr lang="en-US" sz="1600" b="1">
                          <a:solidFill>
                            <a:schemeClr val="bg1"/>
                          </a:solidFill>
                          <a:latin typeface="微软雅黑" panose="020B0503020204020204" charset="-122"/>
                          <a:ea typeface="微软雅黑" panose="020B0503020204020204" charset="-122"/>
                          <a:cs typeface="微软雅黑" panose="020B0503020204020204" charset="-122"/>
                          <a:sym typeface="+mn-ea"/>
                        </a:rPr>
                        <a:t>2023年</a:t>
                      </a:r>
                      <a:r>
                        <a:rPr lang="en-US" sz="1600">
                          <a:solidFill>
                            <a:schemeClr val="bg1"/>
                          </a:solidFill>
                          <a:latin typeface="微软雅黑" panose="020B0503020204020204" charset="-122"/>
                          <a:ea typeface="微软雅黑" panose="020B0503020204020204" charset="-122"/>
                          <a:cs typeface="微软雅黑" panose="020B0503020204020204" charset="-122"/>
                          <a:sym typeface="+mn-ea"/>
                        </a:rPr>
                        <a:t>1月1日-12月31日</a:t>
                      </a:r>
                      <a:endParaRPr lang="en-US" sz="1600" b="1">
                        <a:solidFill>
                          <a:schemeClr val="bg1"/>
                        </a:solidFill>
                        <a:latin typeface="微软雅黑" panose="020B0503020204020204" charset="-122"/>
                        <a:ea typeface="微软雅黑" panose="020B0503020204020204" charset="-122"/>
                        <a:cs typeface="微软雅黑" panose="020B0503020204020204" charset="-122"/>
                      </a:endParaRPr>
                    </a:p>
                  </a:txBody>
                  <a:tcPr/>
                </a:tc>
                <a:tc>
                  <a:txBody>
                    <a:bodyPr/>
                    <a:p>
                      <a:pPr algn="ctr">
                        <a:buNone/>
                      </a:pPr>
                      <a:endParaRPr lang="en-US" sz="1600" b="1">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buNone/>
                      </a:pPr>
                      <a:r>
                        <a:rPr lang="en-US" sz="1600" b="1">
                          <a:solidFill>
                            <a:schemeClr val="bg1"/>
                          </a:solidFill>
                          <a:latin typeface="微软雅黑" panose="020B0503020204020204" charset="-122"/>
                          <a:ea typeface="微软雅黑" panose="020B0503020204020204" charset="-122"/>
                          <a:cs typeface="微软雅黑" panose="020B0503020204020204" charset="-122"/>
                          <a:sym typeface="+mn-ea"/>
                        </a:rPr>
                        <a:t>2024年</a:t>
                      </a:r>
                      <a:r>
                        <a:rPr lang="en-US" sz="1600">
                          <a:solidFill>
                            <a:schemeClr val="bg1"/>
                          </a:solidFill>
                          <a:latin typeface="微软雅黑" panose="020B0503020204020204" charset="-122"/>
                          <a:ea typeface="微软雅黑" panose="020B0503020204020204" charset="-122"/>
                          <a:cs typeface="微软雅黑" panose="020B0503020204020204" charset="-122"/>
                          <a:sym typeface="+mn-ea"/>
                        </a:rPr>
                        <a:t>1月1日-12月31日</a:t>
                      </a:r>
                      <a:endParaRPr lang="en-US" altLang="en-US" sz="1600" b="1">
                        <a:solidFill>
                          <a:schemeClr val="bg1"/>
                        </a:solidFill>
                        <a:latin typeface="微软雅黑" panose="020B0503020204020204" charset="-122"/>
                        <a:ea typeface="微软雅黑" panose="020B0503020204020204" charset="-122"/>
                        <a:cs typeface="微软雅黑" panose="020B0503020204020204" charset="-122"/>
                      </a:endParaRPr>
                    </a:p>
                  </a:txBody>
                  <a:tcPr/>
                </a:tc>
                <a:tc>
                  <a:txBody>
                    <a:bodyPr/>
                    <a:p>
                      <a:pPr algn="ctr">
                        <a:buClrTx/>
                        <a:buSzTx/>
                        <a:buNone/>
                      </a:pPr>
                      <a:endParaRPr lang="en-US" sz="1600" b="1">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buClrTx/>
                        <a:buSzTx/>
                        <a:buNone/>
                      </a:pPr>
                      <a:r>
                        <a:rPr lang="en-US" sz="1600" b="1">
                          <a:solidFill>
                            <a:schemeClr val="bg1"/>
                          </a:solidFill>
                          <a:latin typeface="微软雅黑" panose="020B0503020204020204" charset="-122"/>
                          <a:ea typeface="微软雅黑" panose="020B0503020204020204" charset="-122"/>
                          <a:cs typeface="微软雅黑" panose="020B0503020204020204" charset="-122"/>
                          <a:sym typeface="+mn-ea"/>
                        </a:rPr>
                        <a:t>2025年</a:t>
                      </a:r>
                      <a:endParaRPr lang="en-US" sz="1600" b="1">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a:tc>
              </a:tr>
              <a:tr h="354965">
                <a:tc>
                  <a:txBody>
                    <a:bodyPr/>
                    <a:p>
                      <a:pPr algn="ctr">
                        <a:buNone/>
                      </a:pPr>
                      <a:r>
                        <a:rPr lang="en-US" sz="1400" b="1">
                          <a:solidFill>
                            <a:schemeClr val="tx1"/>
                          </a:solidFill>
                          <a:latin typeface="微软雅黑" panose="020B0503020204020204" charset="-122"/>
                          <a:ea typeface="微软雅黑" panose="020B0503020204020204" charset="-122"/>
                          <a:cs typeface="微软雅黑" panose="020B0503020204020204" charset="-122"/>
                          <a:sym typeface="+mn-ea"/>
                        </a:rPr>
                        <a:t>工会经费 </a:t>
                      </a:r>
                      <a:endParaRPr lang="en-US" altLang="en-US" sz="1400" b="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tc>
                <a:tc>
                  <a:txBody>
                    <a:bodyPr/>
                    <a:p>
                      <a:pPr algn="ctr">
                        <a:buNone/>
                      </a:pPr>
                      <a:r>
                        <a:rPr lang="en-US" sz="1400" b="1">
                          <a:solidFill>
                            <a:schemeClr val="tx1"/>
                          </a:solidFill>
                          <a:latin typeface="微软雅黑" panose="020B0503020204020204" charset="-122"/>
                          <a:ea typeface="微软雅黑" panose="020B0503020204020204" charset="-122"/>
                          <a:cs typeface="微软雅黑" panose="020B0503020204020204" charset="-122"/>
                          <a:sym typeface="+mn-ea"/>
                        </a:rPr>
                        <a:t>1.5万元</a:t>
                      </a:r>
                      <a:endParaRPr lang="en-US" altLang="en-US" sz="1400" b="1">
                        <a:solidFill>
                          <a:schemeClr val="tx1"/>
                        </a:solidFill>
                        <a:latin typeface="微软雅黑" panose="020B0503020204020204" charset="-122"/>
                        <a:ea typeface="微软雅黑" panose="020B0503020204020204" charset="-122"/>
                        <a:cs typeface="微软雅黑" panose="020B0503020204020204" charset="-122"/>
                      </a:endParaRPr>
                    </a:p>
                    <a:p>
                      <a:pPr algn="ctr">
                        <a:buNone/>
                      </a:pPr>
                      <a:endParaRPr lang="en-US" altLang="en-US" sz="1400" b="1">
                        <a:solidFill>
                          <a:schemeClr val="tx1"/>
                        </a:solidFill>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en-US" sz="1400" b="1">
                          <a:solidFill>
                            <a:schemeClr val="tx1"/>
                          </a:solidFill>
                          <a:latin typeface="微软雅黑" panose="020B0503020204020204" charset="-122"/>
                          <a:ea typeface="微软雅黑" panose="020B0503020204020204" charset="-122"/>
                          <a:cs typeface="微软雅黑" panose="020B0503020204020204" charset="-122"/>
                          <a:sym typeface="+mn-ea"/>
                        </a:rPr>
                        <a:t>3.5万元</a:t>
                      </a:r>
                      <a:endParaRPr lang="en-US" altLang="en-US" sz="1400" b="1">
                        <a:solidFill>
                          <a:schemeClr val="tx1"/>
                        </a:solidFill>
                        <a:latin typeface="微软雅黑" panose="020B0503020204020204" charset="-122"/>
                        <a:ea typeface="微软雅黑" panose="020B0503020204020204" charset="-122"/>
                        <a:cs typeface="微软雅黑" panose="020B0503020204020204" charset="-122"/>
                      </a:endParaRPr>
                    </a:p>
                    <a:p>
                      <a:pPr algn="ctr">
                        <a:buNone/>
                      </a:pPr>
                      <a:endParaRPr lang="en-US" altLang="en-US" sz="1400" b="1">
                        <a:solidFill>
                          <a:schemeClr val="tx1"/>
                        </a:solidFill>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en-US" altLang="en-US" sz="1400" b="1">
                          <a:solidFill>
                            <a:schemeClr val="tx1"/>
                          </a:solidFill>
                          <a:latin typeface="微软雅黑" panose="020B0503020204020204" charset="-122"/>
                          <a:ea typeface="微软雅黑" panose="020B0503020204020204" charset="-122"/>
                          <a:cs typeface="微软雅黑" panose="020B0503020204020204" charset="-122"/>
                        </a:rPr>
                        <a:t>xx</a:t>
                      </a:r>
                      <a:r>
                        <a:rPr lang="zh-CN" altLang="en-US" sz="1400" b="1">
                          <a:solidFill>
                            <a:schemeClr val="tx1"/>
                          </a:solidFill>
                          <a:latin typeface="微软雅黑" panose="020B0503020204020204" charset="-122"/>
                          <a:ea typeface="微软雅黑" panose="020B0503020204020204" charset="-122"/>
                          <a:cs typeface="微软雅黑" panose="020B0503020204020204" charset="-122"/>
                        </a:rPr>
                        <a:t>万元</a:t>
                      </a:r>
                      <a:endParaRPr lang="zh-CN" altLang="en-US" sz="1400" b="1">
                        <a:solidFill>
                          <a:schemeClr val="tx1"/>
                        </a:solidFill>
                        <a:latin typeface="微软雅黑" panose="020B0503020204020204" charset="-122"/>
                        <a:ea typeface="微软雅黑" panose="020B0503020204020204" charset="-122"/>
                        <a:cs typeface="微软雅黑" panose="020B0503020204020204" charset="-122"/>
                      </a:endParaRPr>
                    </a:p>
                  </a:txBody>
                  <a:tcPr/>
                </a:tc>
              </a:tr>
              <a:tr h="518160">
                <a:tc>
                  <a:txBody>
                    <a:bodyPr/>
                    <a:p>
                      <a:pPr algn="ctr">
                        <a:buNone/>
                      </a:pPr>
                      <a:r>
                        <a:rPr lang="en-US" sz="1400" b="1">
                          <a:solidFill>
                            <a:schemeClr val="tx1"/>
                          </a:solidFill>
                          <a:latin typeface="微软雅黑" panose="020B0503020204020204" charset="-122"/>
                          <a:ea typeface="微软雅黑" panose="020B0503020204020204" charset="-122"/>
                          <a:cs typeface="仿宋_GB2312" panose="02010609030101010101" charset="-122"/>
                          <a:sym typeface="+mn-ea"/>
                        </a:rPr>
                        <a:t>上缴工会经费</a:t>
                      </a:r>
                      <a:endParaRPr lang="en-US" altLang="en-US" sz="1400" b="1">
                        <a:solidFill>
                          <a:schemeClr val="tx1"/>
                        </a:solidFill>
                        <a:latin typeface="微软雅黑" panose="020B0503020204020204" charset="-122"/>
                        <a:ea typeface="微软雅黑" panose="020B0503020204020204" charset="-122"/>
                        <a:cs typeface="仿宋_GB2312" panose="02010609030101010101" charset="-122"/>
                        <a:sym typeface="+mn-ea"/>
                      </a:endParaRPr>
                    </a:p>
                  </a:txBody>
                  <a:tcPr/>
                </a:tc>
                <a:tc>
                  <a:txBody>
                    <a:bodyPr/>
                    <a:p>
                      <a:pPr algn="ctr">
                        <a:buNone/>
                      </a:pPr>
                      <a:r>
                        <a:rPr lang="en-US" altLang="zh-CN" sz="1400" b="1">
                          <a:solidFill>
                            <a:schemeClr val="tx1"/>
                          </a:solidFill>
                          <a:latin typeface="微软雅黑" panose="020B0503020204020204" charset="-122"/>
                          <a:ea typeface="微软雅黑" panose="020B0503020204020204" charset="-122"/>
                          <a:cs typeface="微软雅黑" panose="020B0503020204020204" charset="-122"/>
                          <a:sym typeface="+mn-ea"/>
                        </a:rPr>
                        <a:t>0.6</a:t>
                      </a:r>
                      <a:r>
                        <a:rPr lang="zh-CN" altLang="en-US" sz="1400" b="1">
                          <a:solidFill>
                            <a:schemeClr val="tx1"/>
                          </a:solidFill>
                          <a:latin typeface="微软雅黑" panose="020B0503020204020204" charset="-122"/>
                          <a:ea typeface="微软雅黑" panose="020B0503020204020204" charset="-122"/>
                          <a:cs typeface="微软雅黑" panose="020B0503020204020204" charset="-122"/>
                          <a:sym typeface="+mn-ea"/>
                        </a:rPr>
                        <a:t>万元</a:t>
                      </a:r>
                      <a:endParaRPr lang="zh-CN" altLang="en-US" sz="1400" b="1">
                        <a:solidFill>
                          <a:schemeClr val="tx1"/>
                        </a:solidFill>
                        <a:latin typeface="微软雅黑" panose="020B0503020204020204" charset="-122"/>
                        <a:ea typeface="微软雅黑" panose="020B0503020204020204" charset="-122"/>
                        <a:cs typeface="微软雅黑" panose="020B0503020204020204" charset="-122"/>
                      </a:endParaRPr>
                    </a:p>
                    <a:p>
                      <a:pPr algn="ctr">
                        <a:buNone/>
                      </a:pPr>
                      <a:endParaRPr lang="zh-CN" altLang="en-US" sz="1400" b="1">
                        <a:solidFill>
                          <a:schemeClr val="tx1"/>
                        </a:solidFill>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en-US" altLang="zh-CN" sz="1400" b="1">
                          <a:solidFill>
                            <a:schemeClr val="tx1"/>
                          </a:solidFill>
                          <a:latin typeface="微软雅黑" panose="020B0503020204020204" charset="-122"/>
                          <a:ea typeface="微软雅黑" panose="020B0503020204020204" charset="-122"/>
                          <a:cs typeface="微软雅黑" panose="020B0503020204020204" charset="-122"/>
                          <a:sym typeface="+mn-ea"/>
                        </a:rPr>
                        <a:t>1.4</a:t>
                      </a:r>
                      <a:r>
                        <a:rPr lang="zh-CN" altLang="en-US" sz="1400" b="1">
                          <a:solidFill>
                            <a:schemeClr val="tx1"/>
                          </a:solidFill>
                          <a:latin typeface="微软雅黑" panose="020B0503020204020204" charset="-122"/>
                          <a:ea typeface="微软雅黑" panose="020B0503020204020204" charset="-122"/>
                          <a:cs typeface="微软雅黑" panose="020B0503020204020204" charset="-122"/>
                          <a:sym typeface="+mn-ea"/>
                        </a:rPr>
                        <a:t>万元</a:t>
                      </a:r>
                      <a:endParaRPr lang="zh-CN" altLang="en-US" sz="1400" b="1">
                        <a:solidFill>
                          <a:schemeClr val="tx1"/>
                        </a:solidFill>
                        <a:latin typeface="微软雅黑" panose="020B0503020204020204" charset="-122"/>
                        <a:ea typeface="微软雅黑" panose="020B0503020204020204" charset="-122"/>
                        <a:cs typeface="微软雅黑" panose="020B0503020204020204" charset="-122"/>
                      </a:endParaRPr>
                    </a:p>
                    <a:p>
                      <a:pPr algn="ctr">
                        <a:buNone/>
                      </a:pPr>
                      <a:endParaRPr lang="zh-CN" altLang="en-US" sz="1400" b="1">
                        <a:solidFill>
                          <a:schemeClr val="tx1"/>
                        </a:solidFill>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en-US" altLang="en-US" sz="1400" b="1">
                          <a:solidFill>
                            <a:schemeClr val="tx1"/>
                          </a:solidFill>
                          <a:latin typeface="微软雅黑" panose="020B0503020204020204" charset="-122"/>
                          <a:ea typeface="微软雅黑" panose="020B0503020204020204" charset="-122"/>
                          <a:cs typeface="微软雅黑" panose="020B0503020204020204" charset="-122"/>
                          <a:sym typeface="+mn-ea"/>
                        </a:rPr>
                        <a:t>xx</a:t>
                      </a:r>
                      <a:r>
                        <a:rPr lang="zh-CN" altLang="en-US" sz="1400" b="1">
                          <a:solidFill>
                            <a:schemeClr val="tx1"/>
                          </a:solidFill>
                          <a:latin typeface="微软雅黑" panose="020B0503020204020204" charset="-122"/>
                          <a:ea typeface="微软雅黑" panose="020B0503020204020204" charset="-122"/>
                          <a:cs typeface="微软雅黑" panose="020B0503020204020204" charset="-122"/>
                          <a:sym typeface="+mn-ea"/>
                        </a:rPr>
                        <a:t>万元</a:t>
                      </a:r>
                      <a:r>
                        <a:rPr lang="en-US" altLang="zh-CN" sz="1400" b="1">
                          <a:solidFill>
                            <a:schemeClr val="tx1"/>
                          </a:solidFill>
                          <a:latin typeface="微软雅黑" panose="020B0503020204020204" charset="-122"/>
                          <a:ea typeface="微软雅黑" panose="020B0503020204020204" charset="-122"/>
                          <a:cs typeface="微软雅黑" panose="020B0503020204020204" charset="-122"/>
                          <a:sym typeface="+mn-ea"/>
                        </a:rPr>
                        <a:t>*40%</a:t>
                      </a:r>
                      <a:endParaRPr lang="en-US" altLang="zh-CN" sz="1400" b="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tc>
              </a:tr>
            </a:tbl>
          </a:graphicData>
        </a:graphic>
      </p:graphicFrame>
      <p:sp>
        <p:nvSpPr>
          <p:cNvPr id="19" name="文本框 18"/>
          <p:cNvSpPr txBox="1"/>
          <p:nvPr/>
        </p:nvSpPr>
        <p:spPr>
          <a:xfrm>
            <a:off x="827405" y="5889625"/>
            <a:ext cx="5749290" cy="786130"/>
          </a:xfrm>
          <a:prstGeom prst="rect">
            <a:avLst/>
          </a:prstGeom>
        </p:spPr>
        <p:style>
          <a:lnRef idx="2">
            <a:schemeClr val="dk1"/>
          </a:lnRef>
          <a:fillRef idx="1">
            <a:schemeClr val="lt1"/>
          </a:fillRef>
          <a:effectRef idx="0">
            <a:schemeClr val="dk1"/>
          </a:effectRef>
          <a:fontRef idx="minor">
            <a:schemeClr val="dk1"/>
          </a:fontRef>
        </p:style>
        <p:txBody>
          <a:bodyPr wrap="square">
            <a:noAutofit/>
          </a:bodyPr>
          <a:p>
            <a:pPr indent="408305" algn="l">
              <a:buClrTx/>
              <a:buSzTx/>
              <a:buFontTx/>
            </a:pPr>
            <a:r>
              <a:rPr lang="en-US" sz="1600" b="1">
                <a:solidFill>
                  <a:schemeClr val="tx1"/>
                </a:solidFill>
                <a:latin typeface="微软雅黑" panose="020B0503020204020204" charset="-122"/>
                <a:ea typeface="微软雅黑" panose="020B0503020204020204" charset="-122"/>
                <a:cs typeface="微软雅黑" panose="020B0503020204020204" charset="-122"/>
              </a:rPr>
              <a:t>根据2023年政策，上缴工会经费0.6万&lt;1万，则缴纳的1.5万元工会经费符合全返条件</a:t>
            </a: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a:t>
            </a:r>
            <a:r>
              <a:rPr lang="en-US" sz="1600" b="1">
                <a:solidFill>
                  <a:schemeClr val="tx1"/>
                </a:solidFill>
                <a:latin typeface="微软雅黑" panose="020B0503020204020204" charset="-122"/>
                <a:ea typeface="微软雅黑" panose="020B0503020204020204" charset="-122"/>
                <a:cs typeface="微软雅黑" panose="020B0503020204020204" charset="-122"/>
              </a:rPr>
              <a:t>只享受1万经费全返。</a:t>
            </a:r>
            <a:r>
              <a:rPr lang="en-US" sz="2400" b="1">
                <a:latin typeface="Arial" panose="020B0604020202020204" pitchFamily="34" charset="0"/>
                <a:cs typeface="方正楷体简体" charset="0"/>
                <a:sym typeface="+mn-ea"/>
              </a:rPr>
              <a:t>√</a:t>
            </a:r>
            <a:endParaRPr lang="en-US" altLang="en-US" sz="2400" b="1">
              <a:latin typeface="Arial" panose="020B0604020202020204" pitchFamily="34" charset="0"/>
              <a:cs typeface="方正楷体简体" charset="0"/>
            </a:endParaRPr>
          </a:p>
          <a:p>
            <a:pPr indent="408305" algn="l">
              <a:buClrTx/>
              <a:buSzTx/>
              <a:buFontTx/>
            </a:pPr>
            <a:endParaRPr lang="en-US" sz="1400" b="0">
              <a:latin typeface="仿宋_GB2312" panose="02010609030101010101" charset="-122"/>
              <a:ea typeface="仿宋_GB2312" panose="02010609030101010101" charset="-122"/>
              <a:cs typeface="仿宋_GB2312" panose="02010609030101010101" charset="-122"/>
            </a:endParaRPr>
          </a:p>
          <a:p>
            <a:endParaRPr lang="en-US" sz="1400" b="0">
              <a:latin typeface="仿宋_GB2312" panose="02010609030101010101" charset="-122"/>
              <a:ea typeface="仿宋_GB2312" panose="02010609030101010101" charset="-122"/>
              <a:cs typeface="仿宋_GB2312" panose="02010609030101010101" charset="-122"/>
            </a:endParaRPr>
          </a:p>
        </p:txBody>
      </p:sp>
      <p:sp>
        <p:nvSpPr>
          <p:cNvPr id="26" name="文本框 25"/>
          <p:cNvSpPr txBox="1"/>
          <p:nvPr/>
        </p:nvSpPr>
        <p:spPr>
          <a:xfrm>
            <a:off x="532130" y="2952750"/>
            <a:ext cx="10606405" cy="368300"/>
          </a:xfrm>
          <a:prstGeom prst="rect">
            <a:avLst/>
          </a:prstGeom>
          <a:noFill/>
        </p:spPr>
        <p:txBody>
          <a:bodyPr wrap="square" rtlCol="0" anchor="t">
            <a:spAutoFit/>
          </a:bodyPr>
          <a:p>
            <a:pPr indent="408305"/>
            <a:r>
              <a:rPr lang="zh-CN" b="1">
                <a:latin typeface="微软雅黑" panose="020B0503020204020204" charset="-122"/>
                <a:ea typeface="微软雅黑" panose="020B0503020204020204" charset="-122"/>
                <a:cs typeface="微软雅黑" panose="020B0503020204020204" charset="-122"/>
                <a:sym typeface="+mn-ea"/>
              </a:rPr>
              <a:t>举例</a:t>
            </a:r>
            <a:r>
              <a:rPr lang="en-US" altLang="zh-CN" b="1">
                <a:latin typeface="微软雅黑" panose="020B0503020204020204" charset="-122"/>
                <a:ea typeface="微软雅黑" panose="020B0503020204020204" charset="-122"/>
                <a:cs typeface="微软雅黑" panose="020B0503020204020204" charset="-122"/>
                <a:sym typeface="+mn-ea"/>
              </a:rPr>
              <a:t>1</a:t>
            </a:r>
            <a:r>
              <a:rPr lang="zh-CN" b="1">
                <a:latin typeface="微软雅黑" panose="020B0503020204020204" charset="-122"/>
                <a:ea typeface="微软雅黑" panose="020B0503020204020204" charset="-122"/>
                <a:cs typeface="微软雅黑" panose="020B0503020204020204" charset="-122"/>
                <a:sym typeface="+mn-ea"/>
              </a:rPr>
              <a:t>：</a:t>
            </a:r>
            <a:r>
              <a:rPr lang="en-US" b="1">
                <a:latin typeface="微软雅黑" panose="020B0503020204020204" charset="-122"/>
                <a:ea typeface="微软雅黑" panose="020B0503020204020204" charset="-122"/>
                <a:cs typeface="微软雅黑" panose="020B0503020204020204" charset="-122"/>
                <a:sym typeface="+mn-ea"/>
              </a:rPr>
              <a:t>某单位按照</a:t>
            </a:r>
            <a:r>
              <a:rPr lang="zh-CN" altLang="en-US" b="1">
                <a:latin typeface="微软雅黑" panose="020B0503020204020204" charset="-122"/>
                <a:ea typeface="微软雅黑" panose="020B0503020204020204" charset="-122"/>
                <a:cs typeface="微软雅黑" panose="020B0503020204020204" charset="-122"/>
                <a:sym typeface="+mn-ea"/>
              </a:rPr>
              <a:t>工资总额的</a:t>
            </a:r>
            <a:r>
              <a:rPr lang="en-US" b="1">
                <a:latin typeface="微软雅黑" panose="020B0503020204020204" charset="-122"/>
                <a:ea typeface="微软雅黑" panose="020B0503020204020204" charset="-122"/>
                <a:cs typeface="微软雅黑" panose="020B0503020204020204" charset="-122"/>
                <a:sym typeface="+mn-ea"/>
              </a:rPr>
              <a:t>2%</a:t>
            </a:r>
            <a:r>
              <a:rPr lang="zh-CN" altLang="en-US" b="1">
                <a:latin typeface="微软雅黑" panose="020B0503020204020204" charset="-122"/>
                <a:ea typeface="微软雅黑" panose="020B0503020204020204" charset="-122"/>
                <a:cs typeface="微软雅黑" panose="020B0503020204020204" charset="-122"/>
                <a:sym typeface="+mn-ea"/>
              </a:rPr>
              <a:t>计提</a:t>
            </a:r>
            <a:r>
              <a:rPr lang="zh-CN" altLang="en-US" b="1">
                <a:latin typeface="微软雅黑" panose="020B0503020204020204" charset="-122"/>
                <a:ea typeface="微软雅黑" panose="020B0503020204020204" charset="-122"/>
                <a:cs typeface="微软雅黑" panose="020B0503020204020204" charset="-122"/>
                <a:sym typeface="+mn-ea"/>
              </a:rPr>
              <a:t>，</a:t>
            </a:r>
            <a:r>
              <a:rPr lang="en-US" b="1">
                <a:latin typeface="微软雅黑" panose="020B0503020204020204" charset="-122"/>
                <a:ea typeface="微软雅黑" panose="020B0503020204020204" charset="-122"/>
                <a:cs typeface="微软雅黑" panose="020B0503020204020204" charset="-122"/>
                <a:sym typeface="+mn-ea"/>
              </a:rPr>
              <a:t>足额缴纳工会经费分别为：</a:t>
            </a:r>
            <a:endParaRPr lang="en-US" b="1">
              <a:latin typeface="微软雅黑" panose="020B0503020204020204" charset="-122"/>
              <a:ea typeface="微软雅黑" panose="020B0503020204020204" charset="-122"/>
              <a:cs typeface="微软雅黑" panose="020B0503020204020204" charset="-122"/>
              <a:sym typeface="+mn-ea"/>
            </a:endParaRPr>
          </a:p>
        </p:txBody>
      </p:sp>
      <p:sp>
        <p:nvSpPr>
          <p:cNvPr id="30" name="文本框 29"/>
          <p:cNvSpPr txBox="1"/>
          <p:nvPr/>
        </p:nvSpPr>
        <p:spPr>
          <a:xfrm>
            <a:off x="7100570" y="5889625"/>
            <a:ext cx="4470400" cy="76835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indent="408305" algn="l">
              <a:buClrTx/>
              <a:buSzTx/>
              <a:buFontTx/>
            </a:pPr>
            <a:r>
              <a:rPr lang="en-US" sz="1600" b="1">
                <a:solidFill>
                  <a:schemeClr val="tx1"/>
                </a:solidFill>
                <a:latin typeface="微软雅黑" panose="020B0503020204020204" charset="-122"/>
                <a:ea typeface="微软雅黑" panose="020B0503020204020204" charset="-122"/>
                <a:cs typeface="微软雅黑" panose="020B0503020204020204" charset="-122"/>
                <a:sym typeface="+mn-ea"/>
              </a:rPr>
              <a:t>根据2024年政策，上缴工会经费1.4万元&gt;1万元，不符合全返条件，不能全返经费。</a:t>
            </a:r>
            <a:r>
              <a:rPr lang="en-US" sz="2800" b="1">
                <a:latin typeface="Arial" panose="020B0604020202020204" pitchFamily="34" charset="0"/>
                <a:cs typeface="方正楷体简体" charset="0"/>
                <a:sym typeface="+mn-ea"/>
              </a:rPr>
              <a:t>×</a:t>
            </a:r>
            <a:endParaRPr lang="en-US" sz="2800" b="1">
              <a:solidFill>
                <a:schemeClr val="tx1"/>
              </a:solidFill>
              <a:latin typeface="Arial" panose="020B0604020202020204" pitchFamily="34" charset="0"/>
              <a:ea typeface="微软雅黑" panose="020B0503020204020204" charset="-122"/>
              <a:cs typeface="方正楷体简体" charset="0"/>
              <a:sym typeface="+mn-ea"/>
            </a:endParaRPr>
          </a:p>
        </p:txBody>
      </p:sp>
      <p:sp>
        <p:nvSpPr>
          <p:cNvPr id="34" name="文本框 33"/>
          <p:cNvSpPr txBox="1"/>
          <p:nvPr/>
        </p:nvSpPr>
        <p:spPr>
          <a:xfrm>
            <a:off x="2385060" y="5481320"/>
            <a:ext cx="1932940" cy="368300"/>
          </a:xfrm>
          <a:prstGeom prst="rect">
            <a:avLst/>
          </a:prstGeom>
          <a:noFill/>
        </p:spPr>
        <p:txBody>
          <a:bodyPr wrap="square" rtlCol="0">
            <a:spAutoFit/>
          </a:bodyPr>
          <a:p>
            <a:r>
              <a:rPr lang="en-US" altLang="zh-CN"/>
              <a:t>2023</a:t>
            </a:r>
            <a:r>
              <a:rPr lang="zh-CN" altLang="en-US"/>
              <a:t>年政策范围</a:t>
            </a:r>
            <a:endParaRPr lang="zh-CN" altLang="en-US"/>
          </a:p>
        </p:txBody>
      </p:sp>
      <p:sp>
        <p:nvSpPr>
          <p:cNvPr id="35" name="文本框 34"/>
          <p:cNvSpPr txBox="1"/>
          <p:nvPr>
            <p:custDataLst>
              <p:tags r:id="rId2"/>
            </p:custDataLst>
          </p:nvPr>
        </p:nvSpPr>
        <p:spPr>
          <a:xfrm>
            <a:off x="8331200" y="5481320"/>
            <a:ext cx="1932940" cy="368300"/>
          </a:xfrm>
          <a:prstGeom prst="rect">
            <a:avLst/>
          </a:prstGeom>
          <a:noFill/>
        </p:spPr>
        <p:txBody>
          <a:bodyPr wrap="square" rtlCol="0">
            <a:spAutoFit/>
          </a:bodyPr>
          <a:p>
            <a:r>
              <a:rPr lang="en-US" altLang="zh-CN"/>
              <a:t>2024</a:t>
            </a:r>
            <a:r>
              <a:rPr lang="zh-CN" altLang="en-US"/>
              <a:t>年政策范围</a:t>
            </a:r>
            <a:endParaRPr lang="zh-CN" altLang="en-US"/>
          </a:p>
        </p:txBody>
      </p:sp>
      <p:sp>
        <p:nvSpPr>
          <p:cNvPr id="39" name="下箭头 38"/>
          <p:cNvSpPr/>
          <p:nvPr>
            <p:custDataLst>
              <p:tags r:id="rId3"/>
            </p:custDataLst>
          </p:nvPr>
        </p:nvSpPr>
        <p:spPr>
          <a:xfrm>
            <a:off x="4318000" y="5196205"/>
            <a:ext cx="272415" cy="6940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下箭头 39"/>
          <p:cNvSpPr/>
          <p:nvPr>
            <p:custDataLst>
              <p:tags r:id="rId4"/>
            </p:custDataLst>
          </p:nvPr>
        </p:nvSpPr>
        <p:spPr>
          <a:xfrm>
            <a:off x="7555230" y="5196205"/>
            <a:ext cx="284480" cy="65341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custDataLst>
              <p:tags r:id="rId5"/>
            </p:custDataLst>
          </p:nvPr>
        </p:nvSpPr>
        <p:spPr>
          <a:xfrm>
            <a:off x="487680" y="203200"/>
            <a:ext cx="11083290" cy="2548890"/>
          </a:xfrm>
          <a:prstGeom prst="rect">
            <a:avLst/>
          </a:prstGeom>
          <a:noFill/>
        </p:spPr>
        <p:txBody>
          <a:bodyPr wrap="square" rtlCol="0" anchor="t">
            <a:noAutofit/>
          </a:bodyPr>
          <a:p>
            <a:pPr indent="408305"/>
            <a:r>
              <a:rPr lang="zh-CN" altLang="en-US" sz="2000" b="1">
                <a:sym typeface="+mn-ea"/>
              </a:rPr>
              <a:t>二、政策实施时限</a:t>
            </a:r>
            <a:r>
              <a:rPr lang="zh-CN" altLang="en-US" sz="2000" b="1">
                <a:solidFill>
                  <a:srgbClr val="FF0000"/>
                </a:solidFill>
                <a:sym typeface="+mn-ea"/>
              </a:rPr>
              <a:t>（新）</a:t>
            </a:r>
            <a:endParaRPr lang="zh-CN" altLang="en-US" sz="2000" b="1">
              <a:solidFill>
                <a:srgbClr val="FF0000"/>
              </a:solidFill>
              <a:sym typeface="+mn-ea"/>
            </a:endParaRPr>
          </a:p>
          <a:p>
            <a:pPr indent="408305"/>
            <a:endParaRPr lang="en-US">
              <a:latin typeface="微软雅黑" panose="020B0503020204020204" charset="-122"/>
              <a:ea typeface="微软雅黑" panose="020B0503020204020204" charset="-122"/>
              <a:cs typeface="微软雅黑" panose="020B0503020204020204" charset="-122"/>
              <a:sym typeface="+mn-ea"/>
            </a:endParaRPr>
          </a:p>
          <a:p>
            <a:pPr indent="408305" fontAlgn="auto">
              <a:lnSpc>
                <a:spcPts val="3000"/>
              </a:lnSpc>
            </a:pPr>
            <a:r>
              <a:rPr lang="zh-CN" altLang="en-US">
                <a:latin typeface="微软雅黑" panose="020B0503020204020204" charset="-122"/>
                <a:ea typeface="微软雅黑" panose="020B0503020204020204" charset="-122"/>
                <a:cs typeface="微软雅黑" panose="020B0503020204020204" charset="-122"/>
                <a:sym typeface="+mn-ea"/>
              </a:rPr>
              <a:t>根据</a:t>
            </a:r>
            <a:r>
              <a:rPr lang="zh-CN" altLang="en-US">
                <a:sym typeface="+mn-ea"/>
              </a:rPr>
              <a:t>市总工会、市税务局、赣江新区税务局《关于实施小额缴费工会组织工会经费全额返还支持政策的补充通知》文件规定：</a:t>
            </a:r>
            <a:endParaRPr lang="zh-CN" altLang="en-US">
              <a:latin typeface="微软雅黑" panose="020B0503020204020204" charset="-122"/>
              <a:ea typeface="微软雅黑" panose="020B0503020204020204" charset="-122"/>
              <a:cs typeface="微软雅黑" panose="020B0503020204020204" charset="-122"/>
              <a:sym typeface="+mn-ea"/>
            </a:endParaRPr>
          </a:p>
          <a:p>
            <a:pPr indent="408305" fontAlgn="auto">
              <a:lnSpc>
                <a:spcPts val="3000"/>
              </a:lnSpc>
            </a:pPr>
            <a:r>
              <a:rPr lang="en-US">
                <a:latin typeface="微软雅黑" panose="020B0503020204020204" charset="-122"/>
                <a:ea typeface="微软雅黑" panose="020B0503020204020204" charset="-122"/>
                <a:cs typeface="微软雅黑" panose="020B0503020204020204" charset="-122"/>
                <a:sym typeface="+mn-ea"/>
              </a:rPr>
              <a:t>2023年度支持政策针对单位于</a:t>
            </a:r>
            <a:r>
              <a:rPr lang="en-US" b="1">
                <a:solidFill>
                  <a:srgbClr val="FF0000"/>
                </a:solidFill>
                <a:latin typeface="微软雅黑" panose="020B0503020204020204" charset="-122"/>
                <a:ea typeface="微软雅黑" panose="020B0503020204020204" charset="-122"/>
                <a:cs typeface="微软雅黑" panose="020B0503020204020204" charset="-122"/>
                <a:sym typeface="+mn-ea"/>
              </a:rPr>
              <a:t>2023年1月1日至2023年12月31日期间内</a:t>
            </a:r>
            <a:r>
              <a:rPr lang="en-US">
                <a:latin typeface="微软雅黑" panose="020B0503020204020204" charset="-122"/>
                <a:ea typeface="微软雅黑" panose="020B0503020204020204" charset="-122"/>
                <a:cs typeface="微软雅黑" panose="020B0503020204020204" charset="-122"/>
                <a:sym typeface="+mn-ea"/>
              </a:rPr>
              <a:t>缴纳的工会经费，  </a:t>
            </a:r>
            <a:endParaRPr lang="en-US">
              <a:latin typeface="微软雅黑" panose="020B0503020204020204" charset="-122"/>
              <a:ea typeface="微软雅黑" panose="020B0503020204020204" charset="-122"/>
              <a:cs typeface="微软雅黑" panose="020B0503020204020204" charset="-122"/>
              <a:sym typeface="+mn-ea"/>
            </a:endParaRPr>
          </a:p>
          <a:p>
            <a:pPr indent="408305" fontAlgn="auto">
              <a:lnSpc>
                <a:spcPts val="3000"/>
              </a:lnSpc>
            </a:pPr>
            <a:r>
              <a:rPr lang="en-US">
                <a:latin typeface="微软雅黑" panose="020B0503020204020204" charset="-122"/>
                <a:ea typeface="微软雅黑" panose="020B0503020204020204" charset="-122"/>
                <a:cs typeface="微软雅黑" panose="020B0503020204020204" charset="-122"/>
                <a:sym typeface="+mn-ea"/>
              </a:rPr>
              <a:t>2024年度支持政策针对单位于</a:t>
            </a:r>
            <a:r>
              <a:rPr lang="en-US" b="1">
                <a:solidFill>
                  <a:srgbClr val="FF0000"/>
                </a:solidFill>
                <a:latin typeface="微软雅黑" panose="020B0503020204020204" charset="-122"/>
                <a:ea typeface="微软雅黑" panose="020B0503020204020204" charset="-122"/>
                <a:cs typeface="微软雅黑" panose="020B0503020204020204" charset="-122"/>
                <a:sym typeface="+mn-ea"/>
              </a:rPr>
              <a:t>2024年1月1日至2024年</a:t>
            </a:r>
            <a:r>
              <a:rPr lang="en-US" b="1">
                <a:solidFill>
                  <a:srgbClr val="FF0000"/>
                </a:solidFill>
                <a:latin typeface="微软雅黑" panose="020B0503020204020204" charset="-122"/>
                <a:ea typeface="微软雅黑" panose="020B0503020204020204" charset="-122"/>
                <a:cs typeface="微软雅黑" panose="020B0503020204020204" charset="-122"/>
                <a:sym typeface="+mn-ea"/>
              </a:rPr>
              <a:t>12月31日</a:t>
            </a:r>
            <a:r>
              <a:rPr lang="en-US" b="1">
                <a:solidFill>
                  <a:srgbClr val="FF0000"/>
                </a:solidFill>
                <a:latin typeface="微软雅黑" panose="020B0503020204020204" charset="-122"/>
                <a:ea typeface="微软雅黑" panose="020B0503020204020204" charset="-122"/>
                <a:cs typeface="微软雅黑" panose="020B0503020204020204" charset="-122"/>
                <a:sym typeface="+mn-ea"/>
              </a:rPr>
              <a:t>期间内</a:t>
            </a:r>
            <a:r>
              <a:rPr lang="en-US">
                <a:latin typeface="微软雅黑" panose="020B0503020204020204" charset="-122"/>
                <a:ea typeface="微软雅黑" panose="020B0503020204020204" charset="-122"/>
                <a:cs typeface="微软雅黑" panose="020B0503020204020204" charset="-122"/>
                <a:sym typeface="+mn-ea"/>
              </a:rPr>
              <a:t>缴纳的工会经费。</a:t>
            </a:r>
            <a:endParaRPr lang="en-US">
              <a:latin typeface="微软雅黑" panose="020B0503020204020204" charset="-122"/>
              <a:ea typeface="微软雅黑" panose="020B0503020204020204" charset="-122"/>
              <a:cs typeface="微软雅黑" panose="020B0503020204020204" charset="-122"/>
              <a:sym typeface="+mn-ea"/>
            </a:endParaRPr>
          </a:p>
          <a:p>
            <a:pPr indent="408305" fontAlgn="auto">
              <a:lnSpc>
                <a:spcPts val="3000"/>
              </a:lnSpc>
            </a:pPr>
            <a:r>
              <a:rPr lang="en-US" sz="1600">
                <a:solidFill>
                  <a:srgbClr val="FF0000"/>
                </a:solidFill>
                <a:latin typeface="微软雅黑" panose="020B0503020204020204" charset="-122"/>
                <a:ea typeface="微软雅黑" panose="020B0503020204020204" charset="-122"/>
                <a:cs typeface="微软雅黑" panose="020B0503020204020204" charset="-122"/>
                <a:sym typeface="+mn-ea"/>
              </a:rPr>
              <a:t>上述时间均指</a:t>
            </a:r>
            <a:r>
              <a:rPr lang="zh-CN" altLang="en-US" sz="1600">
                <a:solidFill>
                  <a:srgbClr val="FF0000"/>
                </a:solidFill>
                <a:sym typeface="+mn-ea"/>
              </a:rPr>
              <a:t>工会经费缴纳时的银行转账时间</a:t>
            </a:r>
            <a:r>
              <a:rPr lang="en-US" sz="160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en-US" sz="160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408305" fontAlgn="auto">
              <a:lnSpc>
                <a:spcPts val="3000"/>
              </a:lnSpc>
            </a:pPr>
            <a:endParaRPr lang="en-US">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68275" y="407035"/>
            <a:ext cx="3359150" cy="414655"/>
          </a:xfrm>
          <a:prstGeom prst="rect">
            <a:avLst/>
          </a:prstGeom>
          <a:noFill/>
        </p:spPr>
        <p:txBody>
          <a:bodyPr wrap="square" rtlCol="0" anchor="t">
            <a:noAutofit/>
          </a:bodyPr>
          <a:p>
            <a:pPr indent="408305"/>
            <a:r>
              <a:rPr lang="zh-CN" altLang="en-US" sz="2000" b="1">
                <a:sym typeface="+mn-ea"/>
              </a:rPr>
              <a:t>三、经费返还流程</a:t>
            </a:r>
            <a:r>
              <a:rPr lang="zh-CN" altLang="en-US" sz="2000" b="1">
                <a:solidFill>
                  <a:srgbClr val="FF0000"/>
                </a:solidFill>
                <a:sym typeface="+mn-ea"/>
              </a:rPr>
              <a:t>（新）</a:t>
            </a:r>
            <a:endParaRPr lang="en-US">
              <a:latin typeface="微软雅黑" panose="020B0503020204020204" charset="-122"/>
              <a:ea typeface="微软雅黑" panose="020B0503020204020204" charset="-122"/>
              <a:cs typeface="微软雅黑" panose="020B0503020204020204" charset="-122"/>
              <a:sym typeface="+mn-ea"/>
            </a:endParaRPr>
          </a:p>
          <a:p>
            <a:pPr indent="408305" fontAlgn="auto">
              <a:lnSpc>
                <a:spcPts val="3000"/>
              </a:lnSpc>
            </a:pPr>
            <a:endParaRPr lang="en-US">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3656965" y="5410835"/>
            <a:ext cx="7711440" cy="890270"/>
          </a:xfrm>
          <a:prstGeom prst="rect">
            <a:avLst/>
          </a:prstGeom>
          <a:solidFill>
            <a:schemeClr val="bg1"/>
          </a:solidFill>
          <a:ln>
            <a:solidFill>
              <a:schemeClr val="tx1"/>
            </a:solidFill>
          </a:ln>
        </p:spPr>
        <p:txBody>
          <a:bodyPr wrap="square" rtlCol="0" anchor="t">
            <a:noAutofit/>
          </a:bodyPr>
          <a:p>
            <a:pPr lvl="0" indent="0" algn="l" fontAlgn="auto">
              <a:lnSpc>
                <a:spcPts val="2000"/>
              </a:lnSpc>
              <a:buClrTx/>
              <a:buSzTx/>
              <a:buFontTx/>
            </a:pPr>
            <a:r>
              <a:rPr lang="en-US">
                <a:latin typeface="微软雅黑" panose="020B0503020204020204" charset="-122"/>
                <a:ea typeface="微软雅黑" panose="020B0503020204020204" charset="-122"/>
                <a:cs typeface="微软雅黑" panose="020B0503020204020204" charset="-122"/>
                <a:sym typeface="+mn-ea"/>
              </a:rPr>
              <a:t>       </a:t>
            </a:r>
            <a:r>
              <a:rPr lang="en-US" sz="1600">
                <a:latin typeface="微软雅黑" panose="020B0503020204020204" charset="-122"/>
                <a:ea typeface="微软雅黑" panose="020B0503020204020204" charset="-122"/>
                <a:cs typeface="微软雅黑" panose="020B0503020204020204" charset="-122"/>
                <a:sym typeface="+mn-ea"/>
              </a:rPr>
              <a:t> 市总工会汇总各县区工会核实后的数据，</a:t>
            </a:r>
            <a:r>
              <a:rPr lang="en-US" sz="1600" b="1">
                <a:solidFill>
                  <a:srgbClr val="FF0000"/>
                </a:solidFill>
                <a:latin typeface="微软雅黑" panose="020B0503020204020204" charset="-122"/>
                <a:ea typeface="微软雅黑" panose="020B0503020204020204" charset="-122"/>
                <a:cs typeface="微软雅黑" panose="020B0503020204020204" charset="-122"/>
                <a:sym typeface="+mn-ea"/>
              </a:rPr>
              <a:t>按照当年1月1日至12月31日及时汇算企业年度上缴工会经费。原则上于每年3月份足额返还符合条件的工会组织缴费的工会经费</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sz="1600">
                <a:latin typeface="微软雅黑" panose="020B0503020204020204" charset="-122"/>
                <a:ea typeface="微软雅黑" panose="020B0503020204020204" charset="-122"/>
                <a:cs typeface="微软雅黑" panose="020B0503020204020204" charset="-122"/>
                <a:sym typeface="+mn-ea"/>
              </a:rPr>
              <a:t>同时，建立小额缴费工会组织工会经费收缴管理台账。</a:t>
            </a:r>
            <a:endParaRPr lang="en-US" sz="1600">
              <a:latin typeface="微软雅黑" panose="020B0503020204020204" charset="-122"/>
              <a:ea typeface="微软雅黑" panose="020B0503020204020204" charset="-122"/>
              <a:cs typeface="微软雅黑" panose="020B0503020204020204" charset="-122"/>
              <a:sym typeface="+mn-ea"/>
            </a:endParaRPr>
          </a:p>
        </p:txBody>
      </p:sp>
      <p:sp>
        <p:nvSpPr>
          <p:cNvPr id="4" name="圆角矩形 3"/>
          <p:cNvSpPr/>
          <p:nvPr/>
        </p:nvSpPr>
        <p:spPr>
          <a:xfrm>
            <a:off x="839470" y="991870"/>
            <a:ext cx="2428240" cy="65087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t>1.</a:t>
            </a:r>
            <a:r>
              <a:rPr lang="zh-CN" altLang="en-US" b="1"/>
              <a:t>企业依法足额缴费</a:t>
            </a:r>
            <a:endParaRPr lang="zh-CN" altLang="en-US" b="1"/>
          </a:p>
        </p:txBody>
      </p:sp>
      <p:sp>
        <p:nvSpPr>
          <p:cNvPr id="5" name="文本框 4"/>
          <p:cNvSpPr txBox="1"/>
          <p:nvPr/>
        </p:nvSpPr>
        <p:spPr>
          <a:xfrm>
            <a:off x="3656330" y="991870"/>
            <a:ext cx="7711440" cy="650875"/>
          </a:xfrm>
          <a:prstGeom prst="rect">
            <a:avLst/>
          </a:prstGeom>
          <a:solidFill>
            <a:schemeClr val="bg1"/>
          </a:solidFill>
          <a:ln>
            <a:solidFill>
              <a:schemeClr val="tx1"/>
            </a:solidFill>
          </a:ln>
        </p:spPr>
        <p:txBody>
          <a:bodyPr wrap="square" rtlCol="0" anchor="t">
            <a:noAutofit/>
          </a:bodyPr>
          <a:p>
            <a:pPr lvl="0" algn="l">
              <a:buClrTx/>
              <a:buSzTx/>
              <a:buFontTx/>
            </a:pPr>
            <a:r>
              <a:rPr lang="en-US">
                <a:latin typeface="微软雅黑" panose="020B0503020204020204" charset="-122"/>
                <a:ea typeface="微软雅黑" panose="020B0503020204020204" charset="-122"/>
                <a:cs typeface="微软雅黑" panose="020B0503020204020204" charset="-122"/>
                <a:sym typeface="+mn-ea"/>
              </a:rPr>
              <a:t>      </a:t>
            </a:r>
            <a:r>
              <a:rPr lang="en-US" sz="1600">
                <a:latin typeface="微软雅黑" panose="020B0503020204020204" charset="-122"/>
                <a:ea typeface="微软雅黑" panose="020B0503020204020204" charset="-122"/>
                <a:cs typeface="微软雅黑" panose="020B0503020204020204" charset="-122"/>
                <a:sym typeface="+mn-ea"/>
              </a:rPr>
              <a:t> </a:t>
            </a:r>
            <a:r>
              <a:rPr lang="en-US" sz="1600">
                <a:latin typeface="微软雅黑" panose="020B0503020204020204" charset="-122"/>
                <a:ea typeface="微软雅黑" panose="020B0503020204020204" charset="-122"/>
                <a:cs typeface="微软雅黑" panose="020B0503020204020204" charset="-122"/>
                <a:sym typeface="+mn-ea"/>
              </a:rPr>
              <a:t>建立工会组织的用人单位要依据《工会法》有关规定，按照全部职工工资总额的2%及时足额拨缴工会经费。</a:t>
            </a:r>
            <a:endParaRPr lang="en-US" sz="1600">
              <a:latin typeface="微软雅黑" panose="020B0503020204020204" charset="-122"/>
              <a:ea typeface="微软雅黑" panose="020B0503020204020204" charset="-122"/>
              <a:cs typeface="微软雅黑" panose="020B0503020204020204" charset="-122"/>
              <a:sym typeface="+mn-ea"/>
            </a:endParaRPr>
          </a:p>
          <a:p>
            <a:pPr lvl="0" algn="l">
              <a:buClrTx/>
              <a:buSzTx/>
              <a:buFontTx/>
            </a:pPr>
            <a:endParaRPr lang="en-US" sz="1600">
              <a:latin typeface="微软雅黑" panose="020B0503020204020204" charset="-122"/>
              <a:ea typeface="微软雅黑" panose="020B0503020204020204" charset="-122"/>
              <a:cs typeface="微软雅黑" panose="020B0503020204020204" charset="-122"/>
              <a:sym typeface="+mn-ea"/>
            </a:endParaRPr>
          </a:p>
        </p:txBody>
      </p:sp>
      <p:sp>
        <p:nvSpPr>
          <p:cNvPr id="6" name="圆角矩形 5"/>
          <p:cNvSpPr/>
          <p:nvPr>
            <p:custDataLst>
              <p:tags r:id="rId2"/>
            </p:custDataLst>
          </p:nvPr>
        </p:nvSpPr>
        <p:spPr>
          <a:xfrm>
            <a:off x="839470" y="2277745"/>
            <a:ext cx="2428240" cy="65087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b="1">
                <a:sym typeface="+mn-ea"/>
              </a:rPr>
              <a:t>2.税务提供企业数据</a:t>
            </a:r>
            <a:endParaRPr lang="en-US" altLang="zh-CN" b="1">
              <a:sym typeface="+mn-ea"/>
            </a:endParaRPr>
          </a:p>
        </p:txBody>
      </p:sp>
      <p:sp>
        <p:nvSpPr>
          <p:cNvPr id="8" name="文本框 7"/>
          <p:cNvSpPr txBox="1"/>
          <p:nvPr/>
        </p:nvSpPr>
        <p:spPr>
          <a:xfrm>
            <a:off x="3656330" y="2004060"/>
            <a:ext cx="7712075" cy="1106170"/>
          </a:xfrm>
          <a:prstGeom prst="rect">
            <a:avLst/>
          </a:prstGeom>
          <a:solidFill>
            <a:schemeClr val="bg1"/>
          </a:solidFill>
          <a:ln>
            <a:solidFill>
              <a:schemeClr val="tx1"/>
            </a:solidFill>
          </a:ln>
        </p:spPr>
        <p:txBody>
          <a:bodyPr wrap="square" rtlCol="0" anchor="t">
            <a:noAutofit/>
          </a:bodyPr>
          <a:p>
            <a:pPr lvl="0" algn="l">
              <a:buClrTx/>
              <a:buSzTx/>
              <a:buFontTx/>
            </a:pPr>
            <a:r>
              <a:rPr lang="en-US">
                <a:latin typeface="微软雅黑" panose="020B0503020204020204" charset="-122"/>
                <a:ea typeface="微软雅黑" panose="020B0503020204020204" charset="-122"/>
                <a:cs typeface="微软雅黑" panose="020B0503020204020204" charset="-122"/>
                <a:sym typeface="+mn-ea"/>
              </a:rPr>
              <a:t>       </a:t>
            </a:r>
            <a:r>
              <a:rPr lang="en-US" sz="1600">
                <a:latin typeface="微软雅黑" panose="020B0503020204020204" charset="-122"/>
                <a:ea typeface="微软雅黑" panose="020B0503020204020204" charset="-122"/>
                <a:cs typeface="微软雅黑" panose="020B0503020204020204" charset="-122"/>
                <a:sym typeface="+mn-ea"/>
              </a:rPr>
              <a:t>市、县（区）税务局于每年第3季度结束后20天内根据同级总工会提供的取数口径，将享受小额缴费工会组织工会经费全额返还支持政策的用人单位名单、职工人数、工资总额、缴费账户信息、联系方式、当期工会经费征缴数等信息传递给同级总工会。</a:t>
            </a:r>
            <a:endParaRPr lang="en-US" sz="1600">
              <a:latin typeface="微软雅黑" panose="020B0503020204020204" charset="-122"/>
              <a:ea typeface="微软雅黑" panose="020B0503020204020204" charset="-122"/>
              <a:cs typeface="微软雅黑" panose="020B0503020204020204" charset="-122"/>
              <a:sym typeface="+mn-ea"/>
            </a:endParaRPr>
          </a:p>
        </p:txBody>
      </p:sp>
      <p:sp>
        <p:nvSpPr>
          <p:cNvPr id="9" name="圆角矩形 8"/>
          <p:cNvSpPr/>
          <p:nvPr>
            <p:custDataLst>
              <p:tags r:id="rId3"/>
            </p:custDataLst>
          </p:nvPr>
        </p:nvSpPr>
        <p:spPr>
          <a:xfrm>
            <a:off x="839470" y="3778885"/>
            <a:ext cx="2428240" cy="65087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b="1">
                <a:sym typeface="+mn-ea"/>
              </a:rPr>
              <a:t>3.主管工会比对数据</a:t>
            </a:r>
            <a:endParaRPr lang="en-US" altLang="zh-CN" b="1">
              <a:sym typeface="+mn-ea"/>
            </a:endParaRPr>
          </a:p>
        </p:txBody>
      </p:sp>
      <p:sp>
        <p:nvSpPr>
          <p:cNvPr id="10" name="文本框 9"/>
          <p:cNvSpPr txBox="1"/>
          <p:nvPr/>
        </p:nvSpPr>
        <p:spPr>
          <a:xfrm>
            <a:off x="3656965" y="3578860"/>
            <a:ext cx="7711440" cy="1107440"/>
          </a:xfrm>
          <a:prstGeom prst="rect">
            <a:avLst/>
          </a:prstGeom>
          <a:solidFill>
            <a:schemeClr val="bg1"/>
          </a:solidFill>
          <a:ln>
            <a:solidFill>
              <a:schemeClr val="tx1"/>
            </a:solidFill>
          </a:ln>
        </p:spPr>
        <p:txBody>
          <a:bodyPr wrap="square" rtlCol="0" anchor="t">
            <a:noAutofit/>
          </a:bodyPr>
          <a:p>
            <a:pPr lvl="0" algn="l">
              <a:buClrTx/>
              <a:buSzTx/>
              <a:buFontTx/>
            </a:pPr>
            <a:r>
              <a:rPr lang="en-US">
                <a:latin typeface="微软雅黑" panose="020B0503020204020204" charset="-122"/>
                <a:ea typeface="微软雅黑" panose="020B0503020204020204" charset="-122"/>
                <a:cs typeface="微软雅黑" panose="020B0503020204020204" charset="-122"/>
                <a:sym typeface="+mn-ea"/>
              </a:rPr>
              <a:t>       </a:t>
            </a:r>
            <a:r>
              <a:rPr lang="en-US" sz="1600">
                <a:latin typeface="微软雅黑" panose="020B0503020204020204" charset="-122"/>
                <a:ea typeface="微软雅黑" panose="020B0503020204020204" charset="-122"/>
                <a:cs typeface="微软雅黑" panose="020B0503020204020204" charset="-122"/>
                <a:sym typeface="+mn-ea"/>
              </a:rPr>
              <a:t>市总工会及县区工会按照国家统计局公布的职工工资总额口径和经费收缴相关规定，对照税务部门提供的数据进行比对分析，核实小额缴费工会组织年度实际上缴的工会经费，确保其足额拨缴工会经费。对未按时足额上缴工会经费导致年度上缴工会经费低于1万元的用人单位，不得享受工会经费全额返还支持政策。</a:t>
            </a:r>
            <a:endParaRPr lang="en-US" sz="1600">
              <a:latin typeface="微软雅黑" panose="020B0503020204020204" charset="-122"/>
              <a:ea typeface="微软雅黑" panose="020B0503020204020204" charset="-122"/>
              <a:cs typeface="微软雅黑" panose="020B0503020204020204" charset="-122"/>
              <a:sym typeface="+mn-ea"/>
            </a:endParaRPr>
          </a:p>
        </p:txBody>
      </p:sp>
      <p:sp>
        <p:nvSpPr>
          <p:cNvPr id="11" name="圆角矩形 10"/>
          <p:cNvSpPr/>
          <p:nvPr>
            <p:custDataLst>
              <p:tags r:id="rId4"/>
            </p:custDataLst>
          </p:nvPr>
        </p:nvSpPr>
        <p:spPr>
          <a:xfrm>
            <a:off x="839470" y="5493385"/>
            <a:ext cx="2428240" cy="65087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b="1">
                <a:sym typeface="+mn-ea"/>
              </a:rPr>
              <a:t>4.市总工会操作返还</a:t>
            </a:r>
            <a:endParaRPr lang="en-US" altLang="zh-CN" b="1">
              <a:sym typeface="+mn-ea"/>
            </a:endParaRPr>
          </a:p>
        </p:txBody>
      </p:sp>
      <p:sp>
        <p:nvSpPr>
          <p:cNvPr id="27" name="下箭头 26"/>
          <p:cNvSpPr/>
          <p:nvPr>
            <p:custDataLst>
              <p:tags r:id="rId5"/>
            </p:custDataLst>
          </p:nvPr>
        </p:nvSpPr>
        <p:spPr>
          <a:xfrm>
            <a:off x="1855470" y="1715770"/>
            <a:ext cx="259080" cy="37592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下箭头 11"/>
          <p:cNvSpPr/>
          <p:nvPr>
            <p:custDataLst>
              <p:tags r:id="rId6"/>
            </p:custDataLst>
          </p:nvPr>
        </p:nvSpPr>
        <p:spPr>
          <a:xfrm>
            <a:off x="1855470" y="3202940"/>
            <a:ext cx="259080" cy="37592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3" name="下箭头 12"/>
          <p:cNvSpPr/>
          <p:nvPr>
            <p:custDataLst>
              <p:tags r:id="rId7"/>
            </p:custDataLst>
          </p:nvPr>
        </p:nvSpPr>
        <p:spPr>
          <a:xfrm>
            <a:off x="1855470" y="4773930"/>
            <a:ext cx="259080" cy="37592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Tree>
    <p:custDataLst>
      <p:tags r:id="rId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68275" y="407035"/>
            <a:ext cx="2953385" cy="414655"/>
          </a:xfrm>
          <a:prstGeom prst="rect">
            <a:avLst/>
          </a:prstGeom>
          <a:noFill/>
        </p:spPr>
        <p:txBody>
          <a:bodyPr wrap="square" rtlCol="0" anchor="t">
            <a:noAutofit/>
          </a:bodyPr>
          <a:p>
            <a:pPr indent="408305"/>
            <a:r>
              <a:rPr lang="zh-CN" altLang="en-US" sz="2000" b="1">
                <a:sym typeface="+mn-ea"/>
              </a:rPr>
              <a:t>四、注意事项</a:t>
            </a:r>
            <a:endParaRPr lang="en-US">
              <a:latin typeface="微软雅黑" panose="020B0503020204020204" charset="-122"/>
              <a:ea typeface="微软雅黑" panose="020B0503020204020204" charset="-122"/>
              <a:cs typeface="微软雅黑" panose="020B0503020204020204" charset="-122"/>
              <a:sym typeface="+mn-ea"/>
            </a:endParaRPr>
          </a:p>
          <a:p>
            <a:pPr indent="408305" fontAlgn="auto">
              <a:lnSpc>
                <a:spcPts val="3000"/>
              </a:lnSpc>
            </a:pPr>
            <a:endParaRPr lang="en-US">
              <a:latin typeface="微软雅黑" panose="020B0503020204020204" charset="-122"/>
              <a:ea typeface="微软雅黑" panose="020B0503020204020204" charset="-122"/>
              <a:cs typeface="微软雅黑" panose="020B0503020204020204" charset="-122"/>
              <a:sym typeface="+mn-ea"/>
            </a:endParaRPr>
          </a:p>
        </p:txBody>
      </p:sp>
      <p:sp>
        <p:nvSpPr>
          <p:cNvPr id="4" name="圆角矩形 3"/>
          <p:cNvSpPr/>
          <p:nvPr/>
        </p:nvSpPr>
        <p:spPr>
          <a:xfrm>
            <a:off x="5389880" y="977265"/>
            <a:ext cx="6334760" cy="120967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t>2.建立工会组织的用人企业（单位）</a:t>
            </a:r>
            <a:endParaRPr lang="zh-CN" altLang="en-US" sz="2400" b="1"/>
          </a:p>
          <a:p>
            <a:pPr algn="ctr"/>
            <a:r>
              <a:rPr lang="zh-CN" altLang="en-US" sz="2400" b="1"/>
              <a:t>享受此政策要注意什么？</a:t>
            </a:r>
            <a:endParaRPr lang="zh-CN" altLang="en-US" sz="2400" b="1"/>
          </a:p>
        </p:txBody>
      </p:sp>
      <p:sp>
        <p:nvSpPr>
          <p:cNvPr id="5" name="文本框 4"/>
          <p:cNvSpPr txBox="1"/>
          <p:nvPr/>
        </p:nvSpPr>
        <p:spPr>
          <a:xfrm>
            <a:off x="5389880" y="2478405"/>
            <a:ext cx="6334760" cy="3288030"/>
          </a:xfrm>
          <a:prstGeom prst="rect">
            <a:avLst/>
          </a:prstGeom>
          <a:solidFill>
            <a:schemeClr val="bg1"/>
          </a:solidFill>
          <a:ln>
            <a:solidFill>
              <a:schemeClr val="tx1"/>
            </a:solidFill>
          </a:ln>
        </p:spPr>
        <p:txBody>
          <a:bodyPr wrap="square" rtlCol="0" anchor="t">
            <a:noAutofit/>
          </a:bodyPr>
          <a:p>
            <a:pPr lvl="0" indent="0" algn="l" fontAlgn="auto">
              <a:lnSpc>
                <a:spcPts val="3000"/>
              </a:lnSpc>
              <a:buClrTx/>
              <a:buSzTx/>
              <a:buFontTx/>
            </a:pPr>
            <a:r>
              <a:rPr lang="en-US">
                <a:latin typeface="微软雅黑" panose="020B0503020204020204" charset="-122"/>
                <a:ea typeface="微软雅黑" panose="020B0503020204020204" charset="-122"/>
                <a:cs typeface="微软雅黑" panose="020B0503020204020204" charset="-122"/>
                <a:sym typeface="+mn-ea"/>
              </a:rPr>
              <a:t>      </a:t>
            </a:r>
            <a:r>
              <a:rPr lang="en-US" sz="1600">
                <a:latin typeface="微软雅黑" panose="020B0503020204020204" charset="-122"/>
                <a:ea typeface="微软雅黑" panose="020B0503020204020204" charset="-122"/>
                <a:cs typeface="微软雅黑" panose="020B0503020204020204" charset="-122"/>
                <a:sym typeface="+mn-ea"/>
              </a:rPr>
              <a:t> 1.单位必须按照全部职工工资总额的2%及时足额拨缴工会经费。</a:t>
            </a:r>
            <a:endParaRPr lang="en-US" sz="1600">
              <a:latin typeface="微软雅黑" panose="020B0503020204020204" charset="-122"/>
              <a:ea typeface="微软雅黑" panose="020B0503020204020204" charset="-122"/>
              <a:cs typeface="微软雅黑" panose="020B0503020204020204" charset="-122"/>
              <a:sym typeface="+mn-ea"/>
            </a:endParaRPr>
          </a:p>
          <a:p>
            <a:pPr lvl="0" indent="0" algn="l" fontAlgn="auto">
              <a:lnSpc>
                <a:spcPts val="3000"/>
              </a:lnSpc>
              <a:buClrTx/>
              <a:buSzTx/>
              <a:buFontTx/>
            </a:pPr>
            <a:r>
              <a:rPr lang="en-US" sz="1600">
                <a:latin typeface="微软雅黑" panose="020B0503020204020204" charset="-122"/>
                <a:ea typeface="微软雅黑" panose="020B0503020204020204" charset="-122"/>
                <a:cs typeface="微软雅黑" panose="020B0503020204020204" charset="-122"/>
                <a:sym typeface="+mn-ea"/>
              </a:rPr>
              <a:t>      </a:t>
            </a:r>
            <a:r>
              <a:rPr lang="en-US" sz="1600" b="1">
                <a:solidFill>
                  <a:srgbClr val="FF0000"/>
                </a:solidFill>
                <a:latin typeface="微软雅黑" panose="020B0503020204020204" charset="-122"/>
                <a:ea typeface="微软雅黑" panose="020B0503020204020204" charset="-122"/>
                <a:cs typeface="微软雅黑" panose="020B0503020204020204" charset="-122"/>
                <a:sym typeface="+mn-ea"/>
              </a:rPr>
              <a:t>未按时足额上缴工会经费导致年度上缴工会经费低于1万元的用人单位，不享受工会经费全额返还支持政策。</a:t>
            </a:r>
            <a:endParaRPr lang="en-US" sz="16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lvl="0" indent="0" algn="l" fontAlgn="auto">
              <a:lnSpc>
                <a:spcPts val="3000"/>
              </a:lnSpc>
              <a:buClrTx/>
              <a:buSzTx/>
              <a:buFontTx/>
            </a:pPr>
            <a:r>
              <a:rPr lang="en-US" sz="1600">
                <a:latin typeface="微软雅黑" panose="020B0503020204020204" charset="-122"/>
                <a:ea typeface="微软雅黑" panose="020B0503020204020204" charset="-122"/>
                <a:cs typeface="微软雅黑" panose="020B0503020204020204" charset="-122"/>
                <a:sym typeface="+mn-ea"/>
              </a:rPr>
              <a:t>       2.企业（单位）工会主动联系上级主管工会，按要求提交账户信息（账户名、账号、开户行、银行行号）等资料</a:t>
            </a:r>
            <a:endParaRPr lang="en-US" sz="1600">
              <a:latin typeface="微软雅黑" panose="020B0503020204020204" charset="-122"/>
              <a:ea typeface="微软雅黑" panose="020B0503020204020204" charset="-122"/>
              <a:cs typeface="微软雅黑" panose="020B0503020204020204" charset="-122"/>
              <a:sym typeface="+mn-ea"/>
            </a:endParaRPr>
          </a:p>
          <a:p>
            <a:pPr lvl="0" indent="0" algn="l" fontAlgn="auto">
              <a:lnSpc>
                <a:spcPts val="3000"/>
              </a:lnSpc>
              <a:buClrTx/>
              <a:buSzTx/>
              <a:buFontTx/>
            </a:pPr>
            <a:r>
              <a:rPr lang="en-US" sz="1600">
                <a:latin typeface="微软雅黑" panose="020B0503020204020204" charset="-122"/>
                <a:ea typeface="微软雅黑" panose="020B0503020204020204" charset="-122"/>
                <a:cs typeface="微软雅黑" panose="020B0503020204020204" charset="-122"/>
                <a:sym typeface="+mn-ea"/>
              </a:rPr>
              <a:t>       </a:t>
            </a:r>
            <a:r>
              <a:rPr lang="en-US" sz="1600">
                <a:solidFill>
                  <a:srgbClr val="FF0000"/>
                </a:solidFill>
                <a:latin typeface="微软雅黑" panose="020B0503020204020204" charset="-122"/>
                <a:ea typeface="微软雅黑" panose="020B0503020204020204" charset="-122"/>
                <a:cs typeface="微软雅黑" panose="020B0503020204020204" charset="-122"/>
                <a:sym typeface="+mn-ea"/>
              </a:rPr>
              <a:t>具体见“南昌市总工会官网”—</a:t>
            </a:r>
            <a:r>
              <a:rPr lang="zh-CN" altLang="en-US" sz="1600">
                <a:solidFill>
                  <a:srgbClr val="FF0000"/>
                </a:solidFill>
                <a:latin typeface="微软雅黑" panose="020B0503020204020204" charset="-122"/>
                <a:ea typeface="微软雅黑" panose="020B0503020204020204" charset="-122"/>
                <a:cs typeface="微软雅黑" panose="020B0503020204020204" charset="-122"/>
                <a:sym typeface="+mn-ea"/>
              </a:rPr>
              <a:t>右上角搜索</a:t>
            </a:r>
            <a:r>
              <a:rPr lang="en-US" altLang="zh-CN" sz="1600">
                <a:solidFill>
                  <a:srgbClr val="FF0000"/>
                </a:solidFill>
                <a:latin typeface="微软雅黑" panose="020B0503020204020204" charset="-122"/>
                <a:ea typeface="微软雅黑" panose="020B0503020204020204" charset="-122"/>
                <a:cs typeface="微软雅黑" panose="020B0503020204020204" charset="-122"/>
                <a:sym typeface="+mn-ea"/>
              </a:rPr>
              <a:t>“2023年和2024年小额缴费工会组织工会经费全额返还政策解读”——</a:t>
            </a:r>
            <a:r>
              <a:rPr lang="zh-CN" altLang="en-US" sz="1600">
                <a:solidFill>
                  <a:srgbClr val="FF0000"/>
                </a:solidFill>
                <a:latin typeface="微软雅黑" panose="020B0503020204020204" charset="-122"/>
                <a:ea typeface="微软雅黑" panose="020B0503020204020204" charset="-122"/>
                <a:cs typeface="微软雅黑" panose="020B0503020204020204" charset="-122"/>
                <a:sym typeface="+mn-ea"/>
              </a:rPr>
              <a:t>附件</a:t>
            </a:r>
            <a:r>
              <a:rPr lang="en-US" sz="1600">
                <a:solidFill>
                  <a:srgbClr val="FF0000"/>
                </a:solidFill>
                <a:latin typeface="微软雅黑" panose="020B0503020204020204" charset="-122"/>
                <a:ea typeface="微软雅黑" panose="020B0503020204020204" charset="-122"/>
                <a:cs typeface="微软雅黑" panose="020B0503020204020204" charset="-122"/>
                <a:sym typeface="+mn-ea"/>
              </a:rPr>
              <a:t>《小额缴费工会组织信息表》。</a:t>
            </a:r>
            <a:endParaRPr lang="en-US" sz="160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圆角矩形 5"/>
          <p:cNvSpPr/>
          <p:nvPr>
            <p:custDataLst>
              <p:tags r:id="rId2"/>
            </p:custDataLst>
          </p:nvPr>
        </p:nvSpPr>
        <p:spPr>
          <a:xfrm>
            <a:off x="545465" y="977265"/>
            <a:ext cx="3914140" cy="120078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a:sym typeface="+mn-ea"/>
              </a:rPr>
              <a:t>1.怎么申请政策支持？</a:t>
            </a:r>
            <a:endParaRPr lang="zh-CN" altLang="en-US" sz="2400" b="1">
              <a:sym typeface="+mn-ea"/>
            </a:endParaRPr>
          </a:p>
        </p:txBody>
      </p:sp>
      <p:sp>
        <p:nvSpPr>
          <p:cNvPr id="8" name="文本框 7"/>
          <p:cNvSpPr txBox="1"/>
          <p:nvPr/>
        </p:nvSpPr>
        <p:spPr>
          <a:xfrm>
            <a:off x="545465" y="2478405"/>
            <a:ext cx="3914140" cy="2721610"/>
          </a:xfrm>
          <a:prstGeom prst="rect">
            <a:avLst/>
          </a:prstGeom>
          <a:solidFill>
            <a:schemeClr val="bg1"/>
          </a:solidFill>
          <a:ln>
            <a:solidFill>
              <a:schemeClr val="tx1"/>
            </a:solidFill>
          </a:ln>
        </p:spPr>
        <p:txBody>
          <a:bodyPr wrap="square" rtlCol="0" anchor="t">
            <a:noAutofit/>
          </a:bodyPr>
          <a:p>
            <a:pPr lvl="0" indent="0" algn="l" fontAlgn="auto">
              <a:lnSpc>
                <a:spcPts val="3000"/>
              </a:lnSpc>
              <a:buClrTx/>
              <a:buSzTx/>
              <a:buFontTx/>
            </a:pPr>
            <a:r>
              <a:rPr lang="en-US">
                <a:latin typeface="微软雅黑" panose="020B0503020204020204" charset="-122"/>
                <a:ea typeface="微软雅黑" panose="020B0503020204020204" charset="-122"/>
                <a:cs typeface="微软雅黑" panose="020B0503020204020204" charset="-122"/>
                <a:sym typeface="+mn-ea"/>
              </a:rPr>
              <a:t>    </a:t>
            </a:r>
            <a:endParaRPr lang="en-US">
              <a:latin typeface="微软雅黑" panose="020B0503020204020204" charset="-122"/>
              <a:ea typeface="微软雅黑" panose="020B0503020204020204" charset="-122"/>
              <a:cs typeface="微软雅黑" panose="020B0503020204020204" charset="-122"/>
              <a:sym typeface="+mn-ea"/>
            </a:endParaRPr>
          </a:p>
          <a:p>
            <a:pPr lvl="0" indent="0" algn="l" fontAlgn="auto">
              <a:lnSpc>
                <a:spcPts val="3000"/>
              </a:lnSpc>
              <a:buClrTx/>
              <a:buSzTx/>
              <a:buFontTx/>
            </a:pPr>
            <a:r>
              <a:rPr lang="en-US" sz="1600">
                <a:latin typeface="微软雅黑" panose="020B0503020204020204" charset="-122"/>
                <a:ea typeface="微软雅黑" panose="020B0503020204020204" charset="-122"/>
                <a:cs typeface="微软雅黑" panose="020B0503020204020204" charset="-122"/>
                <a:sym typeface="+mn-ea"/>
              </a:rPr>
              <a:t>       实施</a:t>
            </a:r>
            <a:r>
              <a:rPr lang="en-US" sz="1600" b="1">
                <a:latin typeface="微软雅黑" panose="020B0503020204020204" charset="-122"/>
                <a:ea typeface="微软雅黑" panose="020B0503020204020204" charset="-122"/>
                <a:cs typeface="微软雅黑" panose="020B0503020204020204" charset="-122"/>
                <a:sym typeface="+mn-ea"/>
              </a:rPr>
              <a:t>“免申即享”</a:t>
            </a:r>
            <a:r>
              <a:rPr lang="en-US" sz="1600">
                <a:latin typeface="微软雅黑" panose="020B0503020204020204" charset="-122"/>
                <a:ea typeface="微软雅黑" panose="020B0503020204020204" charset="-122"/>
                <a:cs typeface="微软雅黑" panose="020B0503020204020204" charset="-122"/>
                <a:sym typeface="+mn-ea"/>
              </a:rPr>
              <a:t>主动返还政策，由上级工会和税务部门筛选、比对出符合条件的单位，经审核后直接返还至基层账户。</a:t>
            </a:r>
            <a:endParaRPr lang="en-US" sz="1600">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custDataLst>
              <p:tags r:id="rId3"/>
            </p:custDataLst>
          </p:nvPr>
        </p:nvPicPr>
        <p:blipFill>
          <a:blip r:embed="rId4"/>
          <a:stretch>
            <a:fillRect/>
          </a:stretch>
        </p:blipFill>
        <p:spPr>
          <a:xfrm>
            <a:off x="690880" y="4836160"/>
            <a:ext cx="4526915" cy="1819910"/>
          </a:xfrm>
          <a:prstGeom prst="rect">
            <a:avLst/>
          </a:prstGeom>
        </p:spPr>
      </p:pic>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内容占位符 7"/>
          <p:cNvPicPr>
            <a:picLocks noChangeAspect="1"/>
          </p:cNvPicPr>
          <p:nvPr>
            <p:ph idx="1"/>
          </p:nvPr>
        </p:nvPicPr>
        <p:blipFill>
          <a:blip r:embed="rId1"/>
          <a:stretch>
            <a:fillRect/>
          </a:stretch>
        </p:blipFill>
        <p:spPr>
          <a:xfrm>
            <a:off x="1564005" y="135890"/>
            <a:ext cx="8607425" cy="4617720"/>
          </a:xfrm>
          <a:prstGeom prst="rect">
            <a:avLst/>
          </a:prstGeom>
        </p:spPr>
      </p:pic>
      <p:sp>
        <p:nvSpPr>
          <p:cNvPr id="9" name="文本框 8"/>
          <p:cNvSpPr txBox="1"/>
          <p:nvPr/>
        </p:nvSpPr>
        <p:spPr>
          <a:xfrm>
            <a:off x="575310" y="4895215"/>
            <a:ext cx="11205210" cy="1861185"/>
          </a:xfrm>
          <a:prstGeom prst="rect">
            <a:avLst/>
          </a:prstGeom>
          <a:noFill/>
        </p:spPr>
        <p:txBody>
          <a:bodyPr wrap="square" rtlCol="0" anchor="t">
            <a:spAutoFit/>
          </a:bodyPr>
          <a:p>
            <a:pPr indent="0" fontAlgn="auto">
              <a:lnSpc>
                <a:spcPts val="2300"/>
              </a:lnSpc>
            </a:pPr>
            <a:r>
              <a:rPr lang="en-US" altLang="zh-CN" sz="1600">
                <a:latin typeface="微软雅黑" panose="020B0503020204020204" charset="-122"/>
                <a:ea typeface="微软雅黑" panose="020B0503020204020204" charset="-122"/>
                <a:cs typeface="微软雅黑" panose="020B0503020204020204" charset="-122"/>
                <a:sym typeface="+mn-ea"/>
              </a:rPr>
              <a:t>       </a:t>
            </a:r>
            <a:r>
              <a:rPr lang="zh-CN" altLang="en-US" sz="1600">
                <a:latin typeface="微软雅黑" panose="020B0503020204020204" charset="-122"/>
                <a:ea typeface="微软雅黑" panose="020B0503020204020204" charset="-122"/>
                <a:cs typeface="微软雅黑" panose="020B0503020204020204" charset="-122"/>
                <a:sym typeface="+mn-ea"/>
              </a:rPr>
              <a:t>申请企业如在美卓系统上已有账户信息，不用重复交表，</a:t>
            </a:r>
            <a:r>
              <a:rPr lang="zh-CN" altLang="en-US" sz="1600" b="1">
                <a:latin typeface="微软雅黑" panose="020B0503020204020204" charset="-122"/>
                <a:ea typeface="微软雅黑" panose="020B0503020204020204" charset="-122"/>
                <a:cs typeface="微软雅黑" panose="020B0503020204020204" charset="-122"/>
                <a:sym typeface="+mn-ea"/>
              </a:rPr>
              <a:t>如在美卓系统上无账户信息，必须交表提供账户信息</a:t>
            </a:r>
            <a:r>
              <a:rPr lang="zh-CN" altLang="en-US" sz="1600">
                <a:latin typeface="微软雅黑" panose="020B0503020204020204" charset="-122"/>
                <a:ea typeface="微软雅黑" panose="020B0503020204020204" charset="-122"/>
                <a:cs typeface="微软雅黑" panose="020B0503020204020204" charset="-122"/>
                <a:sym typeface="+mn-ea"/>
              </a:rPr>
              <a:t>。</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fontAlgn="auto">
              <a:lnSpc>
                <a:spcPts val="2300"/>
              </a:lnSpc>
            </a:pP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457200" fontAlgn="auto">
              <a:lnSpc>
                <a:spcPts val="2300"/>
              </a:lnSpc>
            </a:pPr>
            <a:r>
              <a:rPr lang="zh-CN" altLang="en-US" sz="1600">
                <a:latin typeface="微软雅黑" panose="020B0503020204020204" charset="-122"/>
                <a:ea typeface="微软雅黑" panose="020B0503020204020204" charset="-122"/>
                <a:cs typeface="微软雅黑" panose="020B0503020204020204" charset="-122"/>
                <a:sym typeface="+mn-ea"/>
              </a:rPr>
              <a:t>按照正常回拨政策，企业年缴费</a:t>
            </a:r>
            <a:r>
              <a:rPr lang="en-US" altLang="zh-CN" sz="1600">
                <a:latin typeface="微软雅黑" panose="020B0503020204020204" charset="-122"/>
                <a:ea typeface="微软雅黑" panose="020B0503020204020204" charset="-122"/>
                <a:cs typeface="微软雅黑" panose="020B0503020204020204" charset="-122"/>
                <a:sym typeface="+mn-ea"/>
              </a:rPr>
              <a:t>&lt;1</a:t>
            </a:r>
            <a:r>
              <a:rPr lang="zh-CN" altLang="en-US" sz="1600">
                <a:latin typeface="微软雅黑" panose="020B0503020204020204" charset="-122"/>
                <a:ea typeface="微软雅黑" panose="020B0503020204020204" charset="-122"/>
                <a:cs typeface="微软雅黑" panose="020B0503020204020204" charset="-122"/>
                <a:sym typeface="+mn-ea"/>
              </a:rPr>
              <a:t>万元，可以将返还款转入企业行政账户；企业年缴费</a:t>
            </a:r>
            <a:r>
              <a:rPr lang="en-US" altLang="zh-CN" sz="1600">
                <a:latin typeface="微软雅黑" panose="020B0503020204020204" charset="-122"/>
                <a:ea typeface="微软雅黑" panose="020B0503020204020204" charset="-122"/>
                <a:cs typeface="微软雅黑" panose="020B0503020204020204" charset="-122"/>
                <a:sym typeface="+mn-ea"/>
              </a:rPr>
              <a:t>&gt;1</a:t>
            </a:r>
            <a:r>
              <a:rPr lang="zh-CN" altLang="en-US" sz="1600">
                <a:latin typeface="微软雅黑" panose="020B0503020204020204" charset="-122"/>
                <a:ea typeface="微软雅黑" panose="020B0503020204020204" charset="-122"/>
                <a:cs typeface="微软雅黑" panose="020B0503020204020204" charset="-122"/>
                <a:sym typeface="+mn-ea"/>
              </a:rPr>
              <a:t>万元，必须成立工会账户，并将返还款转入工会账户。</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457200" fontAlgn="auto">
              <a:lnSpc>
                <a:spcPts val="2300"/>
              </a:lnSpc>
            </a:pPr>
            <a:r>
              <a:rPr lang="zh-CN" altLang="en-US" sz="1600">
                <a:latin typeface="微软雅黑" panose="020B0503020204020204" charset="-122"/>
                <a:ea typeface="微软雅黑" panose="020B0503020204020204" charset="-122"/>
                <a:cs typeface="微软雅黑" panose="020B0503020204020204" charset="-122"/>
                <a:sym typeface="+mn-ea"/>
              </a:rPr>
              <a:t>申请全返政策的企业如年缴费额</a:t>
            </a:r>
            <a:r>
              <a:rPr lang="en-US" altLang="zh-CN" sz="1600">
                <a:latin typeface="微软雅黑" panose="020B0503020204020204" charset="-122"/>
                <a:ea typeface="微软雅黑" panose="020B0503020204020204" charset="-122"/>
                <a:cs typeface="微软雅黑" panose="020B0503020204020204" charset="-122"/>
                <a:sym typeface="+mn-ea"/>
              </a:rPr>
              <a:t>&gt;1</a:t>
            </a:r>
            <a:r>
              <a:rPr lang="zh-CN" altLang="en-US" sz="1600">
                <a:latin typeface="微软雅黑" panose="020B0503020204020204" charset="-122"/>
                <a:ea typeface="微软雅黑" panose="020B0503020204020204" charset="-122"/>
                <a:cs typeface="微软雅黑" panose="020B0503020204020204" charset="-122"/>
                <a:sym typeface="+mn-ea"/>
              </a:rPr>
              <a:t>万，且无工会账户，要从严把控，统一报送至市总单独处理，县区不能直接在系统里录入账号，让其他不符合全返条件的经费享受正常回拨。</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68275" y="407035"/>
            <a:ext cx="2953385" cy="414655"/>
          </a:xfrm>
          <a:prstGeom prst="rect">
            <a:avLst/>
          </a:prstGeom>
          <a:noFill/>
        </p:spPr>
        <p:txBody>
          <a:bodyPr wrap="square" rtlCol="0" anchor="t">
            <a:noAutofit/>
          </a:bodyPr>
          <a:p>
            <a:pPr indent="408305"/>
            <a:r>
              <a:rPr lang="zh-CN" altLang="en-US" sz="2000" b="1">
                <a:sym typeface="+mn-ea"/>
              </a:rPr>
              <a:t>四、注意事项</a:t>
            </a:r>
            <a:r>
              <a:rPr lang="zh-CN" altLang="en-US" sz="2000" b="1">
                <a:solidFill>
                  <a:srgbClr val="FF0000"/>
                </a:solidFill>
                <a:sym typeface="+mn-ea"/>
              </a:rPr>
              <a:t>（新）</a:t>
            </a:r>
            <a:endParaRPr lang="en-US">
              <a:latin typeface="微软雅黑" panose="020B0503020204020204" charset="-122"/>
              <a:ea typeface="微软雅黑" panose="020B0503020204020204" charset="-122"/>
              <a:cs typeface="微软雅黑" panose="020B0503020204020204" charset="-122"/>
              <a:sym typeface="+mn-ea"/>
            </a:endParaRPr>
          </a:p>
          <a:p>
            <a:pPr indent="408305" fontAlgn="auto">
              <a:lnSpc>
                <a:spcPts val="3000"/>
              </a:lnSpc>
            </a:pPr>
            <a:endParaRPr lang="en-US">
              <a:latin typeface="微软雅黑" panose="020B0503020204020204" charset="-122"/>
              <a:ea typeface="微软雅黑" panose="020B0503020204020204" charset="-122"/>
              <a:cs typeface="微软雅黑" panose="020B0503020204020204" charset="-122"/>
              <a:sym typeface="+mn-ea"/>
            </a:endParaRPr>
          </a:p>
        </p:txBody>
      </p:sp>
      <p:sp>
        <p:nvSpPr>
          <p:cNvPr id="4" name="圆角矩形 3"/>
          <p:cNvSpPr/>
          <p:nvPr/>
        </p:nvSpPr>
        <p:spPr>
          <a:xfrm>
            <a:off x="287655" y="1049020"/>
            <a:ext cx="6644640" cy="120967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t>3.</a:t>
            </a:r>
            <a:r>
              <a:rPr lang="zh-CN" altLang="en-US" sz="2400" b="1"/>
              <a:t>什么时间收到全返工会经费？</a:t>
            </a:r>
            <a:endParaRPr lang="zh-CN" altLang="en-US" sz="2400" b="1"/>
          </a:p>
        </p:txBody>
      </p:sp>
      <p:sp>
        <p:nvSpPr>
          <p:cNvPr id="5" name="文本框 4"/>
          <p:cNvSpPr txBox="1"/>
          <p:nvPr/>
        </p:nvSpPr>
        <p:spPr>
          <a:xfrm>
            <a:off x="287020" y="2378710"/>
            <a:ext cx="6736080" cy="4174490"/>
          </a:xfrm>
          <a:prstGeom prst="rect">
            <a:avLst/>
          </a:prstGeom>
          <a:solidFill>
            <a:schemeClr val="bg1"/>
          </a:solidFill>
          <a:ln>
            <a:solidFill>
              <a:schemeClr val="tx1"/>
            </a:solidFill>
          </a:ln>
        </p:spPr>
        <p:txBody>
          <a:bodyPr wrap="square" rtlCol="0" anchor="t">
            <a:noAutofit/>
          </a:bodyPr>
          <a:p>
            <a:pPr lvl="0" indent="457200" algn="l" fontAlgn="auto">
              <a:lnSpc>
                <a:spcPts val="3000"/>
              </a:lnSpc>
              <a:buClrTx/>
              <a:buSzTx/>
              <a:buFontTx/>
            </a:pPr>
            <a:r>
              <a:rPr lang="en-US" sz="1600" b="1">
                <a:solidFill>
                  <a:srgbClr val="FF0000"/>
                </a:solidFill>
                <a:latin typeface="微软雅黑" panose="020B0503020204020204" charset="-122"/>
                <a:ea typeface="微软雅黑" panose="020B0503020204020204" charset="-122"/>
                <a:cs typeface="微软雅黑" panose="020B0503020204020204" charset="-122"/>
                <a:sym typeface="+mn-ea"/>
              </a:rPr>
              <a:t>经费将</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于</a:t>
            </a:r>
            <a:r>
              <a:rPr lang="en-US" sz="1600" b="1">
                <a:solidFill>
                  <a:srgbClr val="FF0000"/>
                </a:solidFill>
                <a:latin typeface="微软雅黑" panose="020B0503020204020204" charset="-122"/>
                <a:ea typeface="微软雅黑" panose="020B0503020204020204" charset="-122"/>
                <a:cs typeface="微软雅黑" panose="020B0503020204020204" charset="-122"/>
                <a:sym typeface="+mn-ea"/>
              </a:rPr>
              <a:t>年度终了后进行</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统一</a:t>
            </a:r>
            <a:r>
              <a:rPr lang="en-US" sz="1600" b="1">
                <a:solidFill>
                  <a:srgbClr val="FF0000"/>
                </a:solidFill>
                <a:latin typeface="微软雅黑" panose="020B0503020204020204" charset="-122"/>
                <a:ea typeface="微软雅黑" panose="020B0503020204020204" charset="-122"/>
                <a:cs typeface="微软雅黑" panose="020B0503020204020204" charset="-122"/>
                <a:sym typeface="+mn-ea"/>
              </a:rPr>
              <a:t>核算，</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原则上于每年</a:t>
            </a:r>
            <a:r>
              <a:rPr lang="en-US" altLang="zh-CN" sz="1600" b="1">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月份全返经费</a:t>
            </a:r>
            <a:r>
              <a:rPr lang="en-US" sz="1600" b="1">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en-US" sz="1600" b="1">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ts val="3000"/>
              </a:lnSpc>
              <a:buClrTx/>
              <a:buSzTx/>
              <a:buFontTx/>
            </a:pPr>
            <a:r>
              <a:rPr lang="en-US" sz="1600">
                <a:latin typeface="微软雅黑" panose="020B0503020204020204" charset="-122"/>
                <a:ea typeface="微软雅黑" panose="020B0503020204020204" charset="-122"/>
                <a:cs typeface="微软雅黑" panose="020B0503020204020204" charset="-122"/>
                <a:sym typeface="+mn-ea"/>
              </a:rPr>
              <a:t>如单位前期已收到正常回拨的基层留成经费，则全返经费为当年所缴经费总额减去已回拨基层留成经费</a:t>
            </a:r>
            <a:r>
              <a:rPr lang="zh-CN" altLang="en-US" sz="1600">
                <a:latin typeface="微软雅黑" panose="020B0503020204020204" charset="-122"/>
                <a:ea typeface="微软雅黑" panose="020B0503020204020204" charset="-122"/>
                <a:cs typeface="微软雅黑" panose="020B0503020204020204" charset="-122"/>
                <a:sym typeface="+mn-ea"/>
              </a:rPr>
              <a:t>。</a:t>
            </a:r>
            <a:endParaRPr lang="zh-CN" altLang="en-US" sz="1600">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ts val="3000"/>
              </a:lnSpc>
              <a:buClrTx/>
              <a:buSzTx/>
              <a:buFontTx/>
            </a:pPr>
            <a:r>
              <a:rPr lang="en-US" sz="1600">
                <a:latin typeface="微软雅黑" panose="020B0503020204020204" charset="-122"/>
                <a:ea typeface="微软雅黑" panose="020B0503020204020204" charset="-122"/>
                <a:cs typeface="微软雅黑" panose="020B0503020204020204" charset="-122"/>
                <a:sym typeface="+mn-ea"/>
              </a:rPr>
              <a:t>如单位前期未收到正常回拨经费，则全返经费为当年所缴经费总额。</a:t>
            </a:r>
            <a:endParaRPr lang="en-US" sz="1600">
              <a:latin typeface="微软雅黑" panose="020B0503020204020204" charset="-122"/>
              <a:ea typeface="微软雅黑" panose="020B0503020204020204" charset="-122"/>
              <a:cs typeface="微软雅黑" panose="020B0503020204020204" charset="-122"/>
              <a:sym typeface="+mn-ea"/>
            </a:endParaRPr>
          </a:p>
          <a:p>
            <a:pPr lvl="0" indent="0" algn="l" fontAlgn="auto">
              <a:lnSpc>
                <a:spcPts val="3000"/>
              </a:lnSpc>
              <a:buClrTx/>
              <a:buSzTx/>
              <a:buFontTx/>
            </a:pPr>
            <a:endParaRPr lang="en-US" sz="1600">
              <a:latin typeface="微软雅黑" panose="020B0503020204020204" charset="-122"/>
              <a:ea typeface="微软雅黑" panose="020B0503020204020204" charset="-122"/>
              <a:cs typeface="微软雅黑" panose="020B0503020204020204" charset="-122"/>
              <a:sym typeface="+mn-ea"/>
            </a:endParaRPr>
          </a:p>
          <a:p>
            <a:pPr lvl="0" indent="0" algn="l" fontAlgn="auto">
              <a:lnSpc>
                <a:spcPts val="3000"/>
              </a:lnSpc>
              <a:buClrTx/>
              <a:buSzTx/>
              <a:buFontTx/>
            </a:pPr>
            <a:r>
              <a:rPr lang="en-US" sz="1600">
                <a:latin typeface="微软雅黑" panose="020B0503020204020204" charset="-122"/>
                <a:ea typeface="微软雅黑" panose="020B0503020204020204" charset="-122"/>
                <a:cs typeface="微软雅黑" panose="020B0503020204020204" charset="-122"/>
                <a:sym typeface="+mn-ea"/>
              </a:rPr>
              <a:t>       举例：某单位按照2%费率，于2023年期间内足额缴纳工会经费共计2万元，如单位一直享受工会经费正常回拨政策，陆续收到基层留成经费回拨款1.2万元（2*60%=1.2），则后续将统一全返剩余的0.8万元。如单位近期才成立工会组织，未申请和收到正常回拨款，则后续将统一全返2万元。</a:t>
            </a:r>
            <a:endParaRPr lang="en-US" sz="1600">
              <a:latin typeface="微软雅黑" panose="020B0503020204020204" charset="-122"/>
              <a:ea typeface="微软雅黑" panose="020B0503020204020204" charset="-122"/>
              <a:cs typeface="微软雅黑" panose="020B0503020204020204" charset="-122"/>
              <a:sym typeface="+mn-ea"/>
            </a:endParaRPr>
          </a:p>
        </p:txBody>
      </p:sp>
      <p:sp>
        <p:nvSpPr>
          <p:cNvPr id="6" name="圆角矩形 5"/>
          <p:cNvSpPr/>
          <p:nvPr>
            <p:custDataLst>
              <p:tags r:id="rId2"/>
            </p:custDataLst>
          </p:nvPr>
        </p:nvSpPr>
        <p:spPr>
          <a:xfrm>
            <a:off x="7687310" y="1049020"/>
            <a:ext cx="3914140" cy="120078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400" b="1">
                <a:sym typeface="+mn-ea"/>
              </a:rPr>
              <a:t>4.政策依据是什么？</a:t>
            </a:r>
            <a:endParaRPr lang="en-US" altLang="zh-CN" sz="2400" b="1">
              <a:sym typeface="+mn-ea"/>
            </a:endParaRPr>
          </a:p>
        </p:txBody>
      </p:sp>
      <p:sp>
        <p:nvSpPr>
          <p:cNvPr id="8" name="文本框 7"/>
          <p:cNvSpPr txBox="1"/>
          <p:nvPr/>
        </p:nvSpPr>
        <p:spPr>
          <a:xfrm>
            <a:off x="7764780" y="2378710"/>
            <a:ext cx="3914140" cy="4173855"/>
          </a:xfrm>
          <a:prstGeom prst="rect">
            <a:avLst/>
          </a:prstGeom>
          <a:solidFill>
            <a:schemeClr val="bg1"/>
          </a:solidFill>
          <a:ln>
            <a:solidFill>
              <a:schemeClr val="tx1"/>
            </a:solidFill>
          </a:ln>
        </p:spPr>
        <p:txBody>
          <a:bodyPr wrap="square" rtlCol="0" anchor="t">
            <a:noAutofit/>
          </a:bodyPr>
          <a:p>
            <a:pPr lvl="0" indent="0" algn="l" fontAlgn="auto">
              <a:lnSpc>
                <a:spcPts val="3000"/>
              </a:lnSpc>
              <a:buClrTx/>
              <a:buSzTx/>
              <a:buFontTx/>
            </a:pPr>
            <a:r>
              <a:rPr lang="en-US">
                <a:latin typeface="微软雅黑" panose="020B0503020204020204" charset="-122"/>
                <a:ea typeface="微软雅黑" panose="020B0503020204020204" charset="-122"/>
                <a:cs typeface="微软雅黑" panose="020B0503020204020204" charset="-122"/>
                <a:sym typeface="+mn-ea"/>
              </a:rPr>
              <a:t>      </a:t>
            </a:r>
            <a:r>
              <a:rPr lang="en-US" sz="1600">
                <a:latin typeface="微软雅黑" panose="020B0503020204020204" charset="-122"/>
                <a:ea typeface="微软雅黑" panose="020B0503020204020204" charset="-122"/>
                <a:cs typeface="微软雅黑" panose="020B0503020204020204" charset="-122"/>
                <a:sym typeface="+mn-ea"/>
              </a:rPr>
              <a:t>中华全国总工会办公厅《关于实施小额缴费工会组织工会经费全额返还支持政策的通知》（厅字〔2022〕47号）</a:t>
            </a:r>
            <a:endParaRPr lang="en-US" sz="1600">
              <a:latin typeface="微软雅黑" panose="020B0503020204020204" charset="-122"/>
              <a:ea typeface="微软雅黑" panose="020B0503020204020204" charset="-122"/>
              <a:cs typeface="微软雅黑" panose="020B0503020204020204" charset="-122"/>
              <a:sym typeface="+mn-ea"/>
            </a:endParaRPr>
          </a:p>
          <a:p>
            <a:pPr lvl="0" indent="0" algn="l" fontAlgn="auto">
              <a:lnSpc>
                <a:spcPts val="3000"/>
              </a:lnSpc>
              <a:buClrTx/>
              <a:buSzTx/>
              <a:buFontTx/>
            </a:pPr>
            <a:r>
              <a:rPr lang="en-US" sz="1600">
                <a:latin typeface="微软雅黑" panose="020B0503020204020204" charset="-122"/>
                <a:ea typeface="微软雅黑" panose="020B0503020204020204" charset="-122"/>
                <a:cs typeface="微软雅黑" panose="020B0503020204020204" charset="-122"/>
                <a:sym typeface="+mn-ea"/>
              </a:rPr>
              <a:t>       省总工会、省税务局《关于实施小额缴费工会组织工会经费全额返还支持政策有关事项的通知》（赣工通字〔2023〕15号）</a:t>
            </a:r>
            <a:endParaRPr lang="en-US" sz="1600">
              <a:latin typeface="微软雅黑" panose="020B0503020204020204" charset="-122"/>
              <a:ea typeface="微软雅黑" panose="020B0503020204020204" charset="-122"/>
              <a:cs typeface="微软雅黑" panose="020B0503020204020204" charset="-122"/>
              <a:sym typeface="+mn-ea"/>
            </a:endParaRPr>
          </a:p>
          <a:p>
            <a:pPr lvl="0" indent="457200" algn="just" fontAlgn="auto">
              <a:lnSpc>
                <a:spcPts val="3000"/>
              </a:lnSpc>
              <a:buClrTx/>
              <a:buSzTx/>
              <a:buFontTx/>
            </a:pPr>
            <a:r>
              <a:rPr lang="en-US" sz="1600" b="1">
                <a:solidFill>
                  <a:srgbClr val="FF0000"/>
                </a:solidFill>
                <a:latin typeface="微软雅黑" panose="020B0503020204020204" charset="-122"/>
                <a:ea typeface="微软雅黑" panose="020B0503020204020204" charset="-122"/>
                <a:cs typeface="微软雅黑" panose="020B0503020204020204" charset="-122"/>
                <a:sym typeface="+mn-ea"/>
              </a:rPr>
              <a:t>省总工会财务部2023年9月15日发布的《关于实施小额缴费工会组织工会经费全额返还支持政策有关事项的说明》</a:t>
            </a:r>
            <a:endParaRPr lang="en-US" altLang="zh-CN" sz="16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68275" y="407035"/>
            <a:ext cx="2953385" cy="414655"/>
          </a:xfrm>
          <a:prstGeom prst="rect">
            <a:avLst/>
          </a:prstGeom>
          <a:noFill/>
        </p:spPr>
        <p:txBody>
          <a:bodyPr wrap="square" rtlCol="0" anchor="t">
            <a:noAutofit/>
          </a:bodyPr>
          <a:p>
            <a:pPr indent="408305"/>
            <a:r>
              <a:rPr lang="zh-CN" altLang="en-US" sz="2000" b="1">
                <a:sym typeface="+mn-ea"/>
              </a:rPr>
              <a:t>五、联系电话</a:t>
            </a:r>
            <a:endParaRPr lang="zh-CN" altLang="en-US" sz="2000" b="1">
              <a:sym typeface="+mn-ea"/>
            </a:endParaRPr>
          </a:p>
          <a:p>
            <a:pPr indent="408305" fontAlgn="auto">
              <a:lnSpc>
                <a:spcPts val="3000"/>
              </a:lnSpc>
            </a:pPr>
            <a:endParaRPr lang="en-US">
              <a:latin typeface="微软雅黑" panose="020B0503020204020204" charset="-122"/>
              <a:ea typeface="微软雅黑" panose="020B0503020204020204" charset="-122"/>
              <a:cs typeface="微软雅黑" panose="020B0503020204020204" charset="-122"/>
              <a:sym typeface="+mn-ea"/>
            </a:endParaRPr>
          </a:p>
        </p:txBody>
      </p:sp>
      <p:sp>
        <p:nvSpPr>
          <p:cNvPr id="4" name="圆角矩形 3"/>
          <p:cNvSpPr/>
          <p:nvPr/>
        </p:nvSpPr>
        <p:spPr>
          <a:xfrm>
            <a:off x="846455" y="1017270"/>
            <a:ext cx="5636895" cy="115633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2400" b="1"/>
              <a:t>如有疑问，按照企业（单位）税务关系，联系税务关系所在地的主管工会</a:t>
            </a:r>
            <a:endParaRPr lang="zh-CN" sz="2400" b="1"/>
          </a:p>
        </p:txBody>
      </p:sp>
      <p:sp>
        <p:nvSpPr>
          <p:cNvPr id="7" name="文本框 6"/>
          <p:cNvSpPr txBox="1"/>
          <p:nvPr/>
        </p:nvSpPr>
        <p:spPr>
          <a:xfrm>
            <a:off x="846455" y="2264410"/>
            <a:ext cx="5678170" cy="3254375"/>
          </a:xfrm>
          <a:prstGeom prst="rect">
            <a:avLst/>
          </a:prstGeom>
          <a:noFill/>
        </p:spPr>
        <p:txBody>
          <a:bodyPr wrap="square" rtlCol="0">
            <a:noAutofit/>
          </a:bodyPr>
          <a:p>
            <a:pPr indent="0" fontAlgn="auto">
              <a:lnSpc>
                <a:spcPts val="1900"/>
              </a:lnSpc>
            </a:pPr>
            <a:r>
              <a:rPr lang="en-US" sz="1600">
                <a:latin typeface="微软雅黑" panose="020B0503020204020204" charset="-122"/>
                <a:ea typeface="微软雅黑" panose="020B0503020204020204" charset="-122"/>
                <a:cs typeface="微软雅黑" panose="020B0503020204020204" charset="-122"/>
                <a:sym typeface="+mn-ea"/>
              </a:rPr>
              <a:t>南昌市总工会 83868362</a:t>
            </a:r>
            <a:r>
              <a:rPr lang="zh-CN" altLang="en-US" sz="1600">
                <a:latin typeface="微软雅黑" panose="020B0503020204020204" charset="-122"/>
                <a:ea typeface="微软雅黑" panose="020B0503020204020204" charset="-122"/>
                <a:cs typeface="微软雅黑" panose="020B0503020204020204" charset="-122"/>
                <a:sym typeface="+mn-ea"/>
              </a:rPr>
              <a:t>，ncszgh1305@163.com</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fontAlgn="auto">
              <a:lnSpc>
                <a:spcPts val="1900"/>
              </a:lnSpc>
            </a:pPr>
            <a:r>
              <a:rPr lang="en-US" sz="1600">
                <a:latin typeface="微软雅黑" panose="020B0503020204020204" charset="-122"/>
                <a:ea typeface="微软雅黑" panose="020B0503020204020204" charset="-122"/>
                <a:cs typeface="微软雅黑" panose="020B0503020204020204" charset="-122"/>
                <a:sym typeface="+mn-ea"/>
              </a:rPr>
              <a:t>南昌县总工会 85717870</a:t>
            </a:r>
            <a:r>
              <a:rPr lang="zh-CN" altLang="en-US" sz="1600">
                <a:latin typeface="微软雅黑" panose="020B0503020204020204" charset="-122"/>
                <a:ea typeface="微软雅黑" panose="020B0503020204020204" charset="-122"/>
                <a:cs typeface="微软雅黑" panose="020B0503020204020204" charset="-122"/>
                <a:sym typeface="+mn-ea"/>
              </a:rPr>
              <a:t>，490375869@qq.com</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fontAlgn="auto">
              <a:lnSpc>
                <a:spcPts val="1900"/>
              </a:lnSpc>
            </a:pPr>
            <a:r>
              <a:rPr lang="zh-CN" altLang="en-US" sz="1600">
                <a:latin typeface="微软雅黑" panose="020B0503020204020204" charset="-122"/>
                <a:ea typeface="微软雅黑" panose="020B0503020204020204" charset="-122"/>
                <a:cs typeface="微软雅黑" panose="020B0503020204020204" charset="-122"/>
                <a:sym typeface="+mn-ea"/>
              </a:rPr>
              <a:t>进贤县总工会 85666393，3280093448@qq.com</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fontAlgn="auto">
              <a:lnSpc>
                <a:spcPts val="1900"/>
              </a:lnSpc>
            </a:pPr>
            <a:r>
              <a:rPr lang="zh-CN" altLang="en-US" sz="1600">
                <a:latin typeface="微软雅黑" panose="020B0503020204020204" charset="-122"/>
                <a:ea typeface="微软雅黑" panose="020B0503020204020204" charset="-122"/>
                <a:cs typeface="微软雅黑" panose="020B0503020204020204" charset="-122"/>
                <a:sym typeface="+mn-ea"/>
              </a:rPr>
              <a:t>安义县总工会 83422815，1056352926@qq.com</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fontAlgn="auto">
              <a:lnSpc>
                <a:spcPts val="1900"/>
              </a:lnSpc>
            </a:pPr>
            <a:r>
              <a:rPr lang="zh-CN" altLang="en-US" sz="1600">
                <a:latin typeface="微软雅黑" panose="020B0503020204020204" charset="-122"/>
                <a:ea typeface="微软雅黑" panose="020B0503020204020204" charset="-122"/>
                <a:cs typeface="微软雅黑" panose="020B0503020204020204" charset="-122"/>
                <a:sym typeface="+mn-ea"/>
              </a:rPr>
              <a:t>东湖区总工会 87838049，844046004@qq.com</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fontAlgn="auto">
              <a:lnSpc>
                <a:spcPts val="1900"/>
              </a:lnSpc>
            </a:pPr>
            <a:r>
              <a:rPr lang="zh-CN" altLang="en-US" sz="1600">
                <a:latin typeface="微软雅黑" panose="020B0503020204020204" charset="-122"/>
                <a:ea typeface="微软雅黑" panose="020B0503020204020204" charset="-122"/>
                <a:cs typeface="微软雅黑" panose="020B0503020204020204" charset="-122"/>
                <a:sym typeface="+mn-ea"/>
              </a:rPr>
              <a:t>西湖区总工会 86589762，2596973137@qq.com</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algn="l" fontAlgn="auto">
              <a:lnSpc>
                <a:spcPts val="1900"/>
              </a:lnSpc>
              <a:buClrTx/>
              <a:buSzTx/>
              <a:buNone/>
            </a:pPr>
            <a:r>
              <a:rPr lang="zh-CN" altLang="en-US" sz="1600">
                <a:latin typeface="微软雅黑" panose="020B0503020204020204" charset="-122"/>
                <a:ea typeface="微软雅黑" panose="020B0503020204020204" charset="-122"/>
                <a:cs typeface="微软雅黑" panose="020B0503020204020204" charset="-122"/>
                <a:sym typeface="+mn-ea"/>
              </a:rPr>
              <a:t>青山湖区总工</a:t>
            </a:r>
            <a:r>
              <a:rPr lang="en-US" sz="1600">
                <a:latin typeface="微软雅黑" panose="020B0503020204020204" charset="-122"/>
                <a:ea typeface="微软雅黑" panose="020B0503020204020204" charset="-122"/>
                <a:cs typeface="微软雅黑" panose="020B0503020204020204" charset="-122"/>
                <a:sym typeface="+mn-ea"/>
              </a:rPr>
              <a:t>会 88113051</a:t>
            </a:r>
            <a:r>
              <a:rPr lang="zh-CN" altLang="en-US" sz="1600">
                <a:latin typeface="微软雅黑" panose="020B0503020204020204" charset="-122"/>
                <a:ea typeface="微软雅黑" panose="020B0503020204020204" charset="-122"/>
                <a:cs typeface="微软雅黑" panose="020B0503020204020204" charset="-122"/>
                <a:sym typeface="+mn-ea"/>
              </a:rPr>
              <a:t>，643497689@qq.com</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algn="l" fontAlgn="auto">
              <a:lnSpc>
                <a:spcPts val="1900"/>
              </a:lnSpc>
              <a:buClrTx/>
              <a:buSzTx/>
              <a:buNone/>
            </a:pPr>
            <a:r>
              <a:rPr lang="en-US" sz="1600">
                <a:latin typeface="微软雅黑" panose="020B0503020204020204" charset="-122"/>
                <a:ea typeface="微软雅黑" panose="020B0503020204020204" charset="-122"/>
                <a:cs typeface="微软雅黑" panose="020B0503020204020204" charset="-122"/>
                <a:sym typeface="+mn-ea"/>
              </a:rPr>
              <a:t>青云谱区总工会 88437387</a:t>
            </a:r>
            <a:r>
              <a:rPr lang="zh-CN" altLang="en-US" sz="1600">
                <a:latin typeface="微软雅黑" panose="020B0503020204020204" charset="-122"/>
                <a:ea typeface="微软雅黑" panose="020B0503020204020204" charset="-122"/>
                <a:cs typeface="微软雅黑" panose="020B0503020204020204" charset="-122"/>
                <a:sym typeface="+mn-ea"/>
              </a:rPr>
              <a:t>，295713583@qq.com</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algn="l" fontAlgn="auto">
              <a:lnSpc>
                <a:spcPts val="1900"/>
              </a:lnSpc>
              <a:buClrTx/>
              <a:buSzTx/>
              <a:buNone/>
            </a:pPr>
            <a:r>
              <a:rPr lang="en-US" sz="1600">
                <a:latin typeface="微软雅黑" panose="020B0503020204020204" charset="-122"/>
                <a:ea typeface="微软雅黑" panose="020B0503020204020204" charset="-122"/>
                <a:cs typeface="微软雅黑" panose="020B0503020204020204" charset="-122"/>
                <a:sym typeface="+mn-ea"/>
              </a:rPr>
              <a:t>新建区总工会 83746003</a:t>
            </a:r>
            <a:r>
              <a:rPr lang="zh-CN" altLang="en-US" sz="1600">
                <a:latin typeface="微软雅黑" panose="020B0503020204020204" charset="-122"/>
                <a:ea typeface="微软雅黑" panose="020B0503020204020204" charset="-122"/>
                <a:cs typeface="微软雅黑" panose="020B0503020204020204" charset="-122"/>
                <a:sym typeface="+mn-ea"/>
              </a:rPr>
              <a:t>，</a:t>
            </a:r>
            <a:r>
              <a:rPr lang="en-US" altLang="zh-CN" sz="1600">
                <a:latin typeface="微软雅黑" panose="020B0503020204020204" charset="-122"/>
                <a:ea typeface="微软雅黑" panose="020B0503020204020204" charset="-122"/>
                <a:cs typeface="微软雅黑" panose="020B0503020204020204" charset="-122"/>
                <a:sym typeface="+mn-ea"/>
              </a:rPr>
              <a:t> </a:t>
            </a:r>
            <a:r>
              <a:rPr lang="zh-CN" altLang="en-US" sz="1600">
                <a:latin typeface="微软雅黑" panose="020B0503020204020204" charset="-122"/>
                <a:ea typeface="微软雅黑" panose="020B0503020204020204" charset="-122"/>
                <a:cs typeface="微软雅黑" panose="020B0503020204020204" charset="-122"/>
                <a:sym typeface="+mn-ea"/>
              </a:rPr>
              <a:t>346446118@qq.com</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algn="l" fontAlgn="auto">
              <a:lnSpc>
                <a:spcPts val="1900"/>
              </a:lnSpc>
              <a:buClrTx/>
              <a:buSzTx/>
              <a:buNone/>
            </a:pPr>
            <a:r>
              <a:rPr lang="en-US" sz="1600">
                <a:latin typeface="微软雅黑" panose="020B0503020204020204" charset="-122"/>
                <a:ea typeface="微软雅黑" panose="020B0503020204020204" charset="-122"/>
                <a:cs typeface="微软雅黑" panose="020B0503020204020204" charset="-122"/>
                <a:sym typeface="+mn-ea"/>
              </a:rPr>
              <a:t>红谷滩区总工会 83860207</a:t>
            </a:r>
            <a:r>
              <a:rPr lang="zh-CN" altLang="en-US" sz="1600">
                <a:latin typeface="微软雅黑" panose="020B0503020204020204" charset="-122"/>
                <a:ea typeface="微软雅黑" panose="020B0503020204020204" charset="-122"/>
                <a:cs typeface="微软雅黑" panose="020B0503020204020204" charset="-122"/>
                <a:sym typeface="+mn-ea"/>
              </a:rPr>
              <a:t>，345368637@qq.com</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algn="l" fontAlgn="auto">
              <a:lnSpc>
                <a:spcPts val="1900"/>
              </a:lnSpc>
              <a:buClrTx/>
              <a:buSzTx/>
              <a:buNone/>
            </a:pPr>
            <a:r>
              <a:rPr lang="en-US" sz="1600">
                <a:latin typeface="微软雅黑" panose="020B0503020204020204" charset="-122"/>
                <a:ea typeface="微软雅黑" panose="020B0503020204020204" charset="-122"/>
                <a:cs typeface="微软雅黑" panose="020B0503020204020204" charset="-122"/>
                <a:sym typeface="+mn-ea"/>
              </a:rPr>
              <a:t>经开</a:t>
            </a:r>
            <a:r>
              <a:rPr lang="zh-CN" altLang="en-US" sz="1600">
                <a:latin typeface="微软雅黑" panose="020B0503020204020204" charset="-122"/>
                <a:ea typeface="微软雅黑" panose="020B0503020204020204" charset="-122"/>
                <a:cs typeface="微软雅黑" panose="020B0503020204020204" charset="-122"/>
                <a:sym typeface="+mn-ea"/>
              </a:rPr>
              <a:t>区</a:t>
            </a:r>
            <a:r>
              <a:rPr lang="en-US" sz="1600">
                <a:latin typeface="微软雅黑" panose="020B0503020204020204" charset="-122"/>
                <a:ea typeface="微软雅黑" panose="020B0503020204020204" charset="-122"/>
                <a:cs typeface="微软雅黑" panose="020B0503020204020204" charset="-122"/>
                <a:sym typeface="+mn-ea"/>
              </a:rPr>
              <a:t>工会</a:t>
            </a:r>
            <a:r>
              <a:rPr lang="zh-CN" altLang="en-US" sz="1600">
                <a:latin typeface="微软雅黑" panose="020B0503020204020204" charset="-122"/>
                <a:ea typeface="微软雅黑" panose="020B0503020204020204" charset="-122"/>
                <a:cs typeface="微软雅黑" panose="020B0503020204020204" charset="-122"/>
                <a:sym typeface="+mn-ea"/>
              </a:rPr>
              <a:t>工委</a:t>
            </a:r>
            <a:r>
              <a:rPr lang="en-US" sz="1600">
                <a:latin typeface="微软雅黑" panose="020B0503020204020204" charset="-122"/>
                <a:ea typeface="微软雅黑" panose="020B0503020204020204" charset="-122"/>
                <a:cs typeface="微软雅黑" panose="020B0503020204020204" charset="-122"/>
                <a:sym typeface="+mn-ea"/>
              </a:rPr>
              <a:t> 83813976</a:t>
            </a:r>
            <a:r>
              <a:rPr lang="zh-CN" altLang="en-US" sz="1600">
                <a:latin typeface="微软雅黑" panose="020B0503020204020204" charset="-122"/>
                <a:ea typeface="微软雅黑" panose="020B0503020204020204" charset="-122"/>
                <a:cs typeface="微软雅黑" panose="020B0503020204020204" charset="-122"/>
                <a:sym typeface="+mn-ea"/>
              </a:rPr>
              <a:t>，158822927@qq.com</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algn="l" fontAlgn="auto">
              <a:lnSpc>
                <a:spcPts val="1900"/>
              </a:lnSpc>
              <a:buClrTx/>
              <a:buSzTx/>
              <a:buNone/>
            </a:pPr>
            <a:r>
              <a:rPr lang="en-US" sz="1600">
                <a:latin typeface="微软雅黑" panose="020B0503020204020204" charset="-122"/>
                <a:ea typeface="微软雅黑" panose="020B0503020204020204" charset="-122"/>
                <a:cs typeface="微软雅黑" panose="020B0503020204020204" charset="-122"/>
                <a:sym typeface="+mn-ea"/>
              </a:rPr>
              <a:t>高新区</a:t>
            </a:r>
            <a:r>
              <a:rPr lang="en-US" sz="1600">
                <a:latin typeface="微软雅黑" panose="020B0503020204020204" charset="-122"/>
                <a:ea typeface="微软雅黑" panose="020B0503020204020204" charset="-122"/>
                <a:cs typeface="微软雅黑" panose="020B0503020204020204" charset="-122"/>
                <a:sym typeface="+mn-ea"/>
              </a:rPr>
              <a:t>工会</a:t>
            </a:r>
            <a:r>
              <a:rPr lang="zh-CN" altLang="en-US" sz="1600">
                <a:latin typeface="微软雅黑" panose="020B0503020204020204" charset="-122"/>
                <a:ea typeface="微软雅黑" panose="020B0503020204020204" charset="-122"/>
                <a:cs typeface="微软雅黑" panose="020B0503020204020204" charset="-122"/>
                <a:sym typeface="+mn-ea"/>
              </a:rPr>
              <a:t>工委</a:t>
            </a:r>
            <a:r>
              <a:rPr lang="en-US" sz="1600">
                <a:latin typeface="微软雅黑" panose="020B0503020204020204" charset="-122"/>
                <a:ea typeface="微软雅黑" panose="020B0503020204020204" charset="-122"/>
                <a:cs typeface="微软雅黑" panose="020B0503020204020204" charset="-122"/>
                <a:sym typeface="+mn-ea"/>
              </a:rPr>
              <a:t> 88161673</a:t>
            </a:r>
            <a:r>
              <a:rPr lang="zh-CN" altLang="en-US" sz="1600">
                <a:latin typeface="微软雅黑" panose="020B0503020204020204" charset="-122"/>
                <a:ea typeface="微软雅黑" panose="020B0503020204020204" charset="-122"/>
                <a:cs typeface="微软雅黑" panose="020B0503020204020204" charset="-122"/>
                <a:sym typeface="+mn-ea"/>
              </a:rPr>
              <a:t>，</a:t>
            </a:r>
            <a:r>
              <a:rPr lang="en-US" altLang="zh-CN" sz="1600">
                <a:latin typeface="微软雅黑" panose="020B0503020204020204" charset="-122"/>
                <a:ea typeface="微软雅黑" panose="020B0503020204020204" charset="-122"/>
                <a:cs typeface="微软雅黑" panose="020B0503020204020204" charset="-122"/>
                <a:sym typeface="+mn-ea"/>
              </a:rPr>
              <a:t>3</a:t>
            </a:r>
            <a:r>
              <a:rPr lang="zh-CN" altLang="en-US" sz="1600">
                <a:latin typeface="微软雅黑" panose="020B0503020204020204" charset="-122"/>
                <a:ea typeface="微软雅黑" panose="020B0503020204020204" charset="-122"/>
                <a:cs typeface="微软雅黑" panose="020B0503020204020204" charset="-122"/>
                <a:sym typeface="+mn-ea"/>
              </a:rPr>
              <a:t>46169027@qq.com</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algn="l" fontAlgn="auto">
              <a:lnSpc>
                <a:spcPts val="1900"/>
              </a:lnSpc>
              <a:buClrTx/>
              <a:buSzTx/>
              <a:buNone/>
            </a:pPr>
            <a:r>
              <a:rPr lang="en-US" sz="1600">
                <a:latin typeface="微软雅黑" panose="020B0503020204020204" charset="-122"/>
                <a:ea typeface="微软雅黑" panose="020B0503020204020204" charset="-122"/>
                <a:cs typeface="微软雅黑" panose="020B0503020204020204" charset="-122"/>
                <a:sym typeface="+mn-ea"/>
              </a:rPr>
              <a:t>湾里管理局</a:t>
            </a:r>
            <a:r>
              <a:rPr lang="en-US" sz="1600">
                <a:latin typeface="微软雅黑" panose="020B0503020204020204" charset="-122"/>
                <a:ea typeface="微软雅黑" panose="020B0503020204020204" charset="-122"/>
                <a:cs typeface="微软雅黑" panose="020B0503020204020204" charset="-122"/>
                <a:sym typeface="+mn-ea"/>
              </a:rPr>
              <a:t>工会</a:t>
            </a:r>
            <a:r>
              <a:rPr lang="zh-CN" altLang="en-US" sz="1600">
                <a:latin typeface="微软雅黑" panose="020B0503020204020204" charset="-122"/>
                <a:ea typeface="微软雅黑" panose="020B0503020204020204" charset="-122"/>
                <a:cs typeface="微软雅黑" panose="020B0503020204020204" charset="-122"/>
                <a:sym typeface="+mn-ea"/>
              </a:rPr>
              <a:t>工委</a:t>
            </a:r>
            <a:r>
              <a:rPr lang="en-US" sz="1600">
                <a:latin typeface="微软雅黑" panose="020B0503020204020204" charset="-122"/>
                <a:ea typeface="微软雅黑" panose="020B0503020204020204" charset="-122"/>
                <a:cs typeface="微软雅黑" panose="020B0503020204020204" charset="-122"/>
                <a:sym typeface="+mn-ea"/>
              </a:rPr>
              <a:t> 83760806</a:t>
            </a:r>
            <a:r>
              <a:rPr lang="zh-CN" altLang="en-US" sz="1600">
                <a:latin typeface="微软雅黑" panose="020B0503020204020204" charset="-122"/>
                <a:ea typeface="微软雅黑" panose="020B0503020204020204" charset="-122"/>
                <a:cs typeface="微软雅黑" panose="020B0503020204020204" charset="-122"/>
                <a:sym typeface="+mn-ea"/>
              </a:rPr>
              <a:t>，1329795919@qq.com</a:t>
            </a:r>
            <a:endParaRPr lang="zh-CN" altLang="en-US">
              <a:latin typeface="微软雅黑" panose="020B0503020204020204" charset="-122"/>
              <a:ea typeface="微软雅黑" panose="020B0503020204020204" charset="-122"/>
              <a:cs typeface="微软雅黑" panose="020B0503020204020204" charset="-122"/>
              <a:sym typeface="+mn-ea"/>
            </a:endParaRPr>
          </a:p>
          <a:p>
            <a:pPr indent="0" fontAlgn="auto">
              <a:lnSpc>
                <a:spcPts val="1900"/>
              </a:lnSpc>
            </a:pPr>
            <a:endParaRPr lang="zh-CN" altLang="en-US">
              <a:latin typeface="微软雅黑" panose="020B0503020204020204" charset="-122"/>
              <a:ea typeface="微软雅黑" panose="020B0503020204020204" charset="-122"/>
              <a:cs typeface="微软雅黑" panose="020B0503020204020204" charset="-122"/>
              <a:sym typeface="+mn-ea"/>
            </a:endParaRPr>
          </a:p>
          <a:p>
            <a:pPr lvl="0" indent="0" algn="l" fontAlgn="auto">
              <a:lnSpc>
                <a:spcPts val="2500"/>
              </a:lnSpc>
              <a:buClrTx/>
              <a:buSzTx/>
              <a:buFontTx/>
            </a:pPr>
            <a:r>
              <a:rPr lang="en-US" altLang="zh-CN">
                <a:latin typeface="微软雅黑" panose="020B0503020204020204" charset="-122"/>
                <a:ea typeface="微软雅黑" panose="020B0503020204020204" charset="-122"/>
                <a:cs typeface="微软雅黑" panose="020B0503020204020204" charset="-122"/>
                <a:sym typeface="+mn-ea"/>
              </a:rPr>
              <a:t> </a:t>
            </a:r>
            <a:endParaRPr lang="zh-CN" altLang="en-US"/>
          </a:p>
        </p:txBody>
      </p:sp>
      <p:sp>
        <p:nvSpPr>
          <p:cNvPr id="8" name="文本框 7"/>
          <p:cNvSpPr txBox="1"/>
          <p:nvPr>
            <p:custDataLst>
              <p:tags r:id="rId2"/>
            </p:custDataLst>
          </p:nvPr>
        </p:nvSpPr>
        <p:spPr>
          <a:xfrm>
            <a:off x="6681470" y="553720"/>
            <a:ext cx="5122545" cy="5076825"/>
          </a:xfrm>
          <a:prstGeom prst="rect">
            <a:avLst/>
          </a:prstGeom>
          <a:solidFill>
            <a:schemeClr val="bg1"/>
          </a:solidFill>
          <a:ln>
            <a:solidFill>
              <a:schemeClr val="tx1"/>
            </a:solidFill>
          </a:ln>
        </p:spPr>
        <p:txBody>
          <a:bodyPr wrap="square" rtlCol="0" anchor="t">
            <a:noAutofit/>
          </a:bodyPr>
          <a:p>
            <a:pPr indent="0" fontAlgn="auto">
              <a:lnSpc>
                <a:spcPts val="3000"/>
              </a:lnSpc>
              <a:buClrTx/>
              <a:buSzTx/>
              <a:buFontTx/>
            </a:pPr>
            <a:r>
              <a:rPr lang="en-US" sz="1600" b="1">
                <a:latin typeface="微软雅黑" panose="020B0503020204020204" charset="-122"/>
                <a:ea typeface="微软雅黑" panose="020B0503020204020204" charset="-122"/>
                <a:cs typeface="微软雅黑" panose="020B0503020204020204" charset="-122"/>
                <a:sym typeface="+mn-ea"/>
              </a:rPr>
              <a:t>举例：</a:t>
            </a:r>
            <a:r>
              <a:rPr lang="en-US" sz="1600">
                <a:latin typeface="微软雅黑" panose="020B0503020204020204" charset="-122"/>
                <a:ea typeface="微软雅黑" panose="020B0503020204020204" charset="-122"/>
                <a:cs typeface="微软雅黑" panose="020B0503020204020204" charset="-122"/>
                <a:sym typeface="+mn-ea"/>
              </a:rPr>
              <a:t>某单位</a:t>
            </a:r>
            <a:r>
              <a:rPr lang="zh-CN" altLang="en-US" sz="1600">
                <a:latin typeface="微软雅黑" panose="020B0503020204020204" charset="-122"/>
                <a:ea typeface="微软雅黑" panose="020B0503020204020204" charset="-122"/>
                <a:cs typeface="微软雅黑" panose="020B0503020204020204" charset="-122"/>
                <a:sym typeface="+mn-ea"/>
              </a:rPr>
              <a:t>一直</a:t>
            </a:r>
            <a:r>
              <a:rPr lang="zh-CN" altLang="en-US" sz="1600">
                <a:latin typeface="微软雅黑" panose="020B0503020204020204" charset="-122"/>
                <a:ea typeface="微软雅黑" panose="020B0503020204020204" charset="-122"/>
                <a:cs typeface="微软雅黑" panose="020B0503020204020204" charset="-122"/>
                <a:sym typeface="+mn-ea"/>
              </a:rPr>
              <a:t>在</a:t>
            </a:r>
            <a:r>
              <a:rPr lang="zh-CN" altLang="en-US" sz="1600" u="sng">
                <a:latin typeface="微软雅黑" panose="020B0503020204020204" charset="-122"/>
                <a:ea typeface="微软雅黑" panose="020B0503020204020204" charset="-122"/>
                <a:cs typeface="微软雅黑" panose="020B0503020204020204" charset="-122"/>
                <a:sym typeface="+mn-ea"/>
              </a:rPr>
              <a:t>红谷滩区税务局</a:t>
            </a:r>
            <a:r>
              <a:rPr lang="zh-CN" altLang="en-US" sz="1600">
                <a:latin typeface="微软雅黑" panose="020B0503020204020204" charset="-122"/>
                <a:ea typeface="微软雅黑" panose="020B0503020204020204" charset="-122"/>
                <a:cs typeface="微软雅黑" panose="020B0503020204020204" charset="-122"/>
                <a:sym typeface="+mn-ea"/>
              </a:rPr>
              <a:t>缴纳工会经费，未成立工会组织，希望享受</a:t>
            </a:r>
            <a:r>
              <a:rPr lang="en-US" altLang="zh-CN" sz="1600">
                <a:latin typeface="微软雅黑" panose="020B0503020204020204" charset="-122"/>
                <a:ea typeface="微软雅黑" panose="020B0503020204020204" charset="-122"/>
                <a:cs typeface="微软雅黑" panose="020B0503020204020204" charset="-122"/>
                <a:sym typeface="+mn-ea"/>
              </a:rPr>
              <a:t>2023</a:t>
            </a:r>
            <a:r>
              <a:rPr lang="zh-CN" altLang="en-US" sz="1600">
                <a:latin typeface="微软雅黑" panose="020B0503020204020204" charset="-122"/>
                <a:ea typeface="微软雅黑" panose="020B0503020204020204" charset="-122"/>
                <a:cs typeface="微软雅黑" panose="020B0503020204020204" charset="-122"/>
                <a:sym typeface="+mn-ea"/>
              </a:rPr>
              <a:t>年和</a:t>
            </a:r>
            <a:r>
              <a:rPr lang="en-US" altLang="zh-CN" sz="1600">
                <a:latin typeface="微软雅黑" panose="020B0503020204020204" charset="-122"/>
                <a:ea typeface="微软雅黑" panose="020B0503020204020204" charset="-122"/>
                <a:cs typeface="微软雅黑" panose="020B0503020204020204" charset="-122"/>
                <a:sym typeface="+mn-ea"/>
              </a:rPr>
              <a:t>2024</a:t>
            </a:r>
            <a:r>
              <a:rPr lang="zh-CN" altLang="en-US" sz="1600">
                <a:latin typeface="微软雅黑" panose="020B0503020204020204" charset="-122"/>
                <a:ea typeface="微软雅黑" panose="020B0503020204020204" charset="-122"/>
                <a:cs typeface="微软雅黑" panose="020B0503020204020204" charset="-122"/>
                <a:sym typeface="+mn-ea"/>
              </a:rPr>
              <a:t>年全返政策。应该怎么做呢？</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fontAlgn="auto">
              <a:lnSpc>
                <a:spcPts val="3000"/>
              </a:lnSpc>
              <a:buClrTx/>
              <a:buSzTx/>
              <a:buFontTx/>
            </a:pPr>
            <a:endParaRPr lang="zh-CN" altLang="en-US" sz="1600" b="1">
              <a:latin typeface="微软雅黑" panose="020B0503020204020204" charset="-122"/>
              <a:ea typeface="微软雅黑" panose="020B0503020204020204" charset="-122"/>
              <a:cs typeface="微软雅黑" panose="020B0503020204020204" charset="-122"/>
              <a:sym typeface="+mn-ea"/>
            </a:endParaRPr>
          </a:p>
          <a:p>
            <a:pPr indent="0" fontAlgn="auto">
              <a:lnSpc>
                <a:spcPts val="3000"/>
              </a:lnSpc>
              <a:buClrTx/>
              <a:buSzTx/>
              <a:buFontTx/>
            </a:pPr>
            <a:r>
              <a:rPr lang="en-US" altLang="zh-CN" sz="1600" b="1">
                <a:latin typeface="微软雅黑" panose="020B0503020204020204" charset="-122"/>
                <a:ea typeface="微软雅黑" panose="020B0503020204020204" charset="-122"/>
                <a:cs typeface="微软雅黑" panose="020B0503020204020204" charset="-122"/>
                <a:sym typeface="+mn-ea"/>
              </a:rPr>
              <a:t>1.</a:t>
            </a:r>
            <a:r>
              <a:rPr lang="zh-CN" altLang="en-US" sz="1600" b="1">
                <a:latin typeface="微软雅黑" panose="020B0503020204020204" charset="-122"/>
                <a:ea typeface="微软雅黑" panose="020B0503020204020204" charset="-122"/>
                <a:cs typeface="微软雅黑" panose="020B0503020204020204" charset="-122"/>
                <a:sym typeface="+mn-ea"/>
              </a:rPr>
              <a:t>组建工会。</a:t>
            </a:r>
            <a:r>
              <a:rPr lang="zh-CN" altLang="en-US" sz="1600">
                <a:latin typeface="微软雅黑" panose="020B0503020204020204" charset="-122"/>
                <a:ea typeface="微软雅黑" panose="020B0503020204020204" charset="-122"/>
                <a:cs typeface="微软雅黑" panose="020B0503020204020204" charset="-122"/>
                <a:sym typeface="+mn-ea"/>
              </a:rPr>
              <a:t>联系税务关系所在地的工会，即</a:t>
            </a:r>
            <a:r>
              <a:rPr lang="zh-CN" altLang="en-US" sz="1600" u="sng">
                <a:latin typeface="微软雅黑" panose="020B0503020204020204" charset="-122"/>
                <a:ea typeface="微软雅黑" panose="020B0503020204020204" charset="-122"/>
                <a:cs typeface="微软雅黑" panose="020B0503020204020204" charset="-122"/>
                <a:sym typeface="+mn-ea"/>
              </a:rPr>
              <a:t>红谷滩区总工会</a:t>
            </a:r>
            <a:r>
              <a:rPr lang="zh-CN" altLang="en-US" sz="1600">
                <a:latin typeface="微软雅黑" panose="020B0503020204020204" charset="-122"/>
                <a:ea typeface="微软雅黑" panose="020B0503020204020204" charset="-122"/>
                <a:cs typeface="微软雅黑" panose="020B0503020204020204" charset="-122"/>
                <a:sym typeface="+mn-ea"/>
              </a:rPr>
              <a:t>，办理建会手续。</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fontAlgn="auto">
              <a:lnSpc>
                <a:spcPts val="3000"/>
              </a:lnSpc>
              <a:buClrTx/>
              <a:buSzTx/>
              <a:buFontTx/>
            </a:pPr>
            <a:r>
              <a:rPr lang="en-US" altLang="zh-CN" sz="1600" b="1">
                <a:latin typeface="微软雅黑" panose="020B0503020204020204" charset="-122"/>
                <a:ea typeface="微软雅黑" panose="020B0503020204020204" charset="-122"/>
                <a:cs typeface="微软雅黑" panose="020B0503020204020204" charset="-122"/>
                <a:sym typeface="+mn-ea"/>
              </a:rPr>
              <a:t>2.</a:t>
            </a:r>
            <a:r>
              <a:rPr lang="zh-CN" altLang="en-US" sz="1600" b="1">
                <a:latin typeface="微软雅黑" panose="020B0503020204020204" charset="-122"/>
                <a:ea typeface="微软雅黑" panose="020B0503020204020204" charset="-122"/>
                <a:cs typeface="微软雅黑" panose="020B0503020204020204" charset="-122"/>
                <a:sym typeface="+mn-ea"/>
              </a:rPr>
              <a:t>提交账户信息。</a:t>
            </a:r>
            <a:r>
              <a:rPr lang="zh-CN" altLang="en-US" sz="1600">
                <a:latin typeface="微软雅黑" panose="020B0503020204020204" charset="-122"/>
                <a:ea typeface="微软雅黑" panose="020B0503020204020204" charset="-122"/>
                <a:cs typeface="微软雅黑" panose="020B0503020204020204" charset="-122"/>
                <a:sym typeface="+mn-ea"/>
              </a:rPr>
              <a:t>前往银行办理工会独立账户，并将账户信息提交至红谷滩区总工会。</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fontAlgn="auto">
              <a:lnSpc>
                <a:spcPts val="3000"/>
              </a:lnSpc>
              <a:buClrTx/>
              <a:buSzTx/>
              <a:buFontTx/>
            </a:pPr>
            <a:r>
              <a:rPr lang="en-US" altLang="zh-CN" sz="1600" b="1">
                <a:latin typeface="微软雅黑" panose="020B0503020204020204" charset="-122"/>
                <a:ea typeface="微软雅黑" panose="020B0503020204020204" charset="-122"/>
                <a:cs typeface="微软雅黑" panose="020B0503020204020204" charset="-122"/>
                <a:sym typeface="+mn-ea"/>
              </a:rPr>
              <a:t>3.</a:t>
            </a:r>
            <a:r>
              <a:rPr lang="zh-CN" altLang="en-US" sz="1600" b="1">
                <a:latin typeface="微软雅黑" panose="020B0503020204020204" charset="-122"/>
                <a:ea typeface="微软雅黑" panose="020B0503020204020204" charset="-122"/>
                <a:cs typeface="微软雅黑" panose="020B0503020204020204" charset="-122"/>
                <a:sym typeface="+mn-ea"/>
              </a:rPr>
              <a:t>主管工会比对数据。</a:t>
            </a:r>
            <a:r>
              <a:rPr lang="zh-CN" altLang="en-US" sz="1600">
                <a:latin typeface="微软雅黑" panose="020B0503020204020204" charset="-122"/>
                <a:ea typeface="微软雅黑" panose="020B0503020204020204" charset="-122"/>
                <a:cs typeface="微软雅黑" panose="020B0503020204020204" charset="-122"/>
                <a:sym typeface="+mn-ea"/>
              </a:rPr>
              <a:t>红谷滩区总工会根据企业信息，核查企业</a:t>
            </a:r>
            <a:r>
              <a:rPr lang="zh-CN" altLang="en-US" sz="1600">
                <a:latin typeface="微软雅黑" panose="020B0503020204020204" charset="-122"/>
                <a:ea typeface="微软雅黑" panose="020B0503020204020204" charset="-122"/>
                <a:cs typeface="微软雅黑" panose="020B0503020204020204" charset="-122"/>
                <a:sym typeface="+mn-ea"/>
              </a:rPr>
              <a:t>是否符合小额全返政策，如</a:t>
            </a:r>
            <a:r>
              <a:rPr lang="zh-CN" altLang="en-US" sz="1600">
                <a:latin typeface="微软雅黑" panose="020B0503020204020204" charset="-122"/>
                <a:ea typeface="微软雅黑" panose="020B0503020204020204" charset="-122"/>
                <a:cs typeface="微软雅黑" panose="020B0503020204020204" charset="-122"/>
                <a:sym typeface="+mn-ea"/>
              </a:rPr>
              <a:t>是否成立工会组织、年度上缴工会经费是否</a:t>
            </a:r>
            <a:r>
              <a:rPr lang="en-US" altLang="zh-CN" sz="1600">
                <a:latin typeface="微软雅黑" panose="020B0503020204020204" charset="-122"/>
                <a:ea typeface="微软雅黑" panose="020B0503020204020204" charset="-122"/>
                <a:cs typeface="微软雅黑" panose="020B0503020204020204" charset="-122"/>
                <a:sym typeface="+mn-ea"/>
              </a:rPr>
              <a:t>&lt;1</a:t>
            </a:r>
            <a:r>
              <a:rPr lang="zh-CN" altLang="en-US" sz="1600">
                <a:latin typeface="微软雅黑" panose="020B0503020204020204" charset="-122"/>
                <a:ea typeface="微软雅黑" panose="020B0503020204020204" charset="-122"/>
                <a:cs typeface="微软雅黑" panose="020B0503020204020204" charset="-122"/>
                <a:sym typeface="+mn-ea"/>
              </a:rPr>
              <a:t>万元。</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fontAlgn="auto">
              <a:lnSpc>
                <a:spcPts val="3000"/>
              </a:lnSpc>
              <a:buClrTx/>
              <a:buSzTx/>
              <a:buFontTx/>
            </a:pPr>
            <a:r>
              <a:rPr lang="en-US" altLang="zh-CN" sz="1600" b="1">
                <a:latin typeface="微软雅黑" panose="020B0503020204020204" charset="-122"/>
                <a:ea typeface="微软雅黑" panose="020B0503020204020204" charset="-122"/>
                <a:cs typeface="微软雅黑" panose="020B0503020204020204" charset="-122"/>
                <a:sym typeface="+mn-ea"/>
              </a:rPr>
              <a:t>4.</a:t>
            </a:r>
            <a:r>
              <a:rPr lang="zh-CN" altLang="en-US" sz="1600" b="1">
                <a:latin typeface="微软雅黑" panose="020B0503020204020204" charset="-122"/>
                <a:ea typeface="微软雅黑" panose="020B0503020204020204" charset="-122"/>
                <a:cs typeface="微软雅黑" panose="020B0503020204020204" charset="-122"/>
                <a:sym typeface="+mn-ea"/>
              </a:rPr>
              <a:t>统一操作全返。</a:t>
            </a:r>
            <a:r>
              <a:rPr lang="zh-CN" altLang="en-US" sz="1600">
                <a:latin typeface="微软雅黑" panose="020B0503020204020204" charset="-122"/>
                <a:ea typeface="微软雅黑" panose="020B0503020204020204" charset="-122"/>
                <a:cs typeface="微软雅黑" panose="020B0503020204020204" charset="-122"/>
                <a:sym typeface="+mn-ea"/>
              </a:rPr>
              <a:t>红谷滩区总工会将名单报送至市总工会，市总工会原则上于每年11月底前统一操作全返。</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7524750" y="5630545"/>
            <a:ext cx="6096000" cy="411480"/>
          </a:xfrm>
          <a:prstGeom prst="rect">
            <a:avLst/>
          </a:prstGeom>
          <a:noFill/>
        </p:spPr>
        <p:txBody>
          <a:bodyPr wrap="square" rtlCol="0" anchor="t">
            <a:spAutoFit/>
          </a:bodyPr>
          <a:p>
            <a:pPr lvl="0" indent="0" algn="l" fontAlgn="auto">
              <a:lnSpc>
                <a:spcPts val="2500"/>
              </a:lnSpc>
              <a:buClrTx/>
              <a:buSzTx/>
              <a:buFontTx/>
            </a:pPr>
            <a:r>
              <a:rPr lang="en-US" altLang="zh-CN" sz="1600">
                <a:latin typeface="微软雅黑" panose="020B0503020204020204" charset="-122"/>
                <a:ea typeface="微软雅黑" panose="020B0503020204020204" charset="-122"/>
                <a:cs typeface="微软雅黑" panose="020B0503020204020204" charset="-122"/>
                <a:sym typeface="+mn-ea"/>
              </a:rPr>
              <a:t>      </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379730" y="5841365"/>
            <a:ext cx="11630025" cy="730250"/>
          </a:xfrm>
          <a:prstGeom prst="rect">
            <a:avLst/>
          </a:prstGeom>
          <a:solidFill>
            <a:srgbClr val="92D050"/>
          </a:solidFill>
        </p:spPr>
        <p:txBody>
          <a:bodyPr wrap="square" rtlCol="0">
            <a:noAutofit/>
          </a:bodyPr>
          <a:p>
            <a:pPr lvl="0" indent="0" algn="l" fontAlgn="auto">
              <a:lnSpc>
                <a:spcPts val="2200"/>
              </a:lnSpc>
              <a:buClrTx/>
              <a:buSzTx/>
              <a:buFontTx/>
              <a:buNone/>
            </a:pPr>
            <a:r>
              <a:rPr lang="en-US" sz="1600">
                <a:latin typeface="微软雅黑" panose="020B0503020204020204" charset="-122"/>
                <a:ea typeface="微软雅黑" panose="020B0503020204020204" charset="-122"/>
                <a:cs typeface="微软雅黑" panose="020B0503020204020204" charset="-122"/>
                <a:sym typeface="+mn-ea"/>
              </a:rPr>
              <a:t>在市税务局第一税务分局缴费的企业工会，主管工会基本为市总工会，按要求将《小额缴费工会组织信息表》发送至市总邮箱。</a:t>
            </a:r>
            <a:endParaRPr lang="en-US" sz="1600">
              <a:latin typeface="微软雅黑" panose="020B0503020204020204" charset="-122"/>
              <a:ea typeface="微软雅黑" panose="020B0503020204020204" charset="-122"/>
              <a:cs typeface="微软雅黑" panose="020B0503020204020204" charset="-122"/>
              <a:sym typeface="+mn-ea"/>
            </a:endParaRPr>
          </a:p>
          <a:p>
            <a:pPr lvl="0" indent="0" algn="l" fontAlgn="auto">
              <a:lnSpc>
                <a:spcPts val="2200"/>
              </a:lnSpc>
              <a:buClrTx/>
              <a:buSzTx/>
              <a:buFontTx/>
              <a:buNone/>
            </a:pPr>
            <a:r>
              <a:rPr lang="en-US" sz="1600">
                <a:latin typeface="微软雅黑" panose="020B0503020204020204" charset="-122"/>
                <a:ea typeface="微软雅黑" panose="020B0503020204020204" charset="-122"/>
                <a:cs typeface="微软雅黑" panose="020B0503020204020204" charset="-122"/>
                <a:sym typeface="+mn-ea"/>
              </a:rPr>
              <a:t>在县区税务局缴费的企业工会，主管工会基本为县区工会，提交材料至对应</a:t>
            </a:r>
            <a:r>
              <a:rPr lang="zh-CN" altLang="en-US" sz="1600">
                <a:latin typeface="微软雅黑" panose="020B0503020204020204" charset="-122"/>
                <a:ea typeface="微软雅黑" panose="020B0503020204020204" charset="-122"/>
                <a:cs typeface="微软雅黑" panose="020B0503020204020204" charset="-122"/>
                <a:sym typeface="+mn-ea"/>
              </a:rPr>
              <a:t>县区工会的</a:t>
            </a:r>
            <a:r>
              <a:rPr lang="en-US" sz="1600">
                <a:latin typeface="微软雅黑" panose="020B0503020204020204" charset="-122"/>
                <a:ea typeface="微软雅黑" panose="020B0503020204020204" charset="-122"/>
                <a:cs typeface="微软雅黑" panose="020B0503020204020204" charset="-122"/>
                <a:sym typeface="+mn-ea"/>
              </a:rPr>
              <a:t>邮箱。</a:t>
            </a:r>
            <a:endParaRPr lang="en-US" sz="1600">
              <a:latin typeface="微软雅黑" panose="020B0503020204020204" charset="-122"/>
              <a:ea typeface="微软雅黑" panose="020B0503020204020204" charset="-122"/>
              <a:cs typeface="微软雅黑" panose="020B0503020204020204" charset="-122"/>
            </a:endParaRPr>
          </a:p>
          <a:p>
            <a:endParaRPr lang="zh-CN" altLang="en-US"/>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1"/>
            </p:custDataLst>
          </p:nvPr>
        </p:nvSpPr>
        <p:spPr>
          <a:xfrm>
            <a:off x="5768975" y="1936113"/>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01.</a:t>
            </a:r>
            <a:endPar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6" name="文本框 25"/>
          <p:cNvSpPr txBox="1"/>
          <p:nvPr>
            <p:custDataLst>
              <p:tags r:id="rId2"/>
            </p:custDataLst>
          </p:nvPr>
        </p:nvSpPr>
        <p:spPr>
          <a:xfrm>
            <a:off x="5768975" y="2948305"/>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02.</a:t>
            </a:r>
            <a:endPar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cxnSp>
        <p:nvCxnSpPr>
          <p:cNvPr id="38" name="直接连接符 37"/>
          <p:cNvCxnSpPr/>
          <p:nvPr>
            <p:custDataLst>
              <p:tags r:id="rId3"/>
            </p:custDataLst>
          </p:nvPr>
        </p:nvCxnSpPr>
        <p:spPr>
          <a:xfrm>
            <a:off x="5876925" y="1515110"/>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4"/>
            </p:custDataLst>
          </p:nvPr>
        </p:nvSpPr>
        <p:spPr>
          <a:xfrm>
            <a:off x="887096" y="1393190"/>
            <a:ext cx="1851660" cy="768350"/>
          </a:xfrm>
          <a:prstGeom prst="rect">
            <a:avLst/>
          </a:prstGeom>
          <a:noFill/>
        </p:spPr>
        <p:txBody>
          <a:bodyPr wrap="square" rtlCol="0">
            <a:normAutofit fontScale="87500"/>
          </a:bodyPr>
          <a:lstStyle/>
          <a:p>
            <a:pPr algn="r"/>
            <a:r>
              <a:rPr lang="zh-CN" altLang="en-US" sz="4400" b="1" spc="30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目录</a:t>
            </a:r>
            <a:endParaRPr lang="zh-CN" altLang="en-US" sz="4400" b="1" spc="30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custDataLst>
              <p:tags r:id="rId5"/>
            </p:custDataLst>
          </p:nvPr>
        </p:nvSpPr>
        <p:spPr>
          <a:xfrm>
            <a:off x="887095" y="2161540"/>
            <a:ext cx="1851660" cy="368300"/>
          </a:xfrm>
          <a:prstGeom prst="rect">
            <a:avLst/>
          </a:prstGeom>
          <a:noFill/>
        </p:spPr>
        <p:txBody>
          <a:bodyPr wrap="square" rtlCol="0">
            <a:normAutofit/>
          </a:bodyPr>
          <a:lstStyle/>
          <a:p>
            <a:pPr algn="r"/>
            <a:r>
              <a:rPr lang="en-US" altLang="zh-CN" spc="3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CONTENTS</a:t>
            </a:r>
            <a:endParaRPr lang="en-US" altLang="zh-CN" spc="3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矩形 15"/>
          <p:cNvSpPr/>
          <p:nvPr>
            <p:custDataLst>
              <p:tags r:id="rId6"/>
            </p:custDataLst>
          </p:nvPr>
        </p:nvSpPr>
        <p:spPr>
          <a:xfrm>
            <a:off x="2897505" y="1515110"/>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custDataLst>
              <p:tags r:id="rId7"/>
            </p:custDataLst>
          </p:nvPr>
        </p:nvSpPr>
        <p:spPr>
          <a:xfrm>
            <a:off x="5768975" y="3895090"/>
            <a:ext cx="958850" cy="768350"/>
          </a:xfrm>
          <a:prstGeom prst="rect">
            <a:avLst/>
          </a:prstGeom>
          <a:noFill/>
        </p:spPr>
        <p:txBody>
          <a:bodyPr wrap="square" rtlCol="0">
            <a:normAutofit/>
          </a:bodyPr>
          <a:p>
            <a:r>
              <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03.</a:t>
            </a:r>
            <a:endPar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 name="文本框 2"/>
          <p:cNvSpPr txBox="1"/>
          <p:nvPr>
            <p:custDataLst>
              <p:tags r:id="rId8"/>
            </p:custDataLst>
          </p:nvPr>
        </p:nvSpPr>
        <p:spPr>
          <a:xfrm>
            <a:off x="6878955" y="3895090"/>
            <a:ext cx="4985385" cy="770255"/>
          </a:xfrm>
          <a:prstGeom prst="rect">
            <a:avLst/>
          </a:prstGeom>
          <a:noFill/>
        </p:spPr>
        <p:txBody>
          <a:bodyPr wrap="square" bIns="46990" rtlCol="0" anchor="ctr" anchorCtr="0">
            <a:normAutofit lnSpcReduction="10000"/>
          </a:bodyPr>
          <a:p>
            <a:pPr fontAlgn="auto">
              <a:lnSpc>
                <a:spcPct val="120000"/>
              </a:lnSpc>
            </a:pPr>
            <a:r>
              <a:rPr lang="en-US" altLang="zh-CN"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2023</a:t>
            </a:r>
            <a:r>
              <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和</a:t>
            </a:r>
            <a:r>
              <a:rPr lang="en-US" altLang="zh-CN"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2024</a:t>
            </a:r>
            <a:r>
              <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年小额全返政策详解</a:t>
            </a:r>
            <a:r>
              <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（新）</a:t>
            </a:r>
            <a:endPar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 name="文本框 3"/>
          <p:cNvSpPr txBox="1"/>
          <p:nvPr>
            <p:custDataLst>
              <p:tags r:id="rId9"/>
            </p:custDataLst>
          </p:nvPr>
        </p:nvSpPr>
        <p:spPr>
          <a:xfrm>
            <a:off x="6878955" y="2948303"/>
            <a:ext cx="4246245" cy="770400"/>
          </a:xfrm>
          <a:prstGeom prst="rect">
            <a:avLst/>
          </a:prstGeom>
          <a:noFill/>
        </p:spPr>
        <p:txBody>
          <a:bodyPr wrap="square" bIns="46990" rtlCol="0" anchor="ctr" anchorCtr="0">
            <a:normAutofit/>
          </a:bodyPr>
          <a:p>
            <a:pPr fontAlgn="auto">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历年全返政策异同点（新）</a:t>
            </a:r>
            <a:endPar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 name="文本框 4"/>
          <p:cNvSpPr txBox="1"/>
          <p:nvPr>
            <p:custDataLst>
              <p:tags r:id="rId10"/>
            </p:custDataLst>
          </p:nvPr>
        </p:nvSpPr>
        <p:spPr>
          <a:xfrm>
            <a:off x="6878955" y="1936113"/>
            <a:ext cx="4246245" cy="770400"/>
          </a:xfrm>
          <a:prstGeom prst="rect">
            <a:avLst/>
          </a:prstGeom>
          <a:noFill/>
        </p:spPr>
        <p:txBody>
          <a:bodyPr wrap="square" bIns="46990" rtlCol="0" anchor="ctr" anchorCtr="0">
            <a:normAutofit/>
          </a:bodyPr>
          <a:p>
            <a:pPr fontAlgn="auto">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最新变化</a:t>
            </a:r>
            <a:endParaRPr lang="zh-CN" altLang="en-US" sz="2000" b="1"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ustDataLst>
      <p:tags r:id="rId1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9445" y="1099185"/>
            <a:ext cx="10770870" cy="4660265"/>
          </a:xfrm>
          <a:prstGeom prst="rect">
            <a:avLst/>
          </a:prstGeom>
          <a:noFill/>
        </p:spPr>
        <p:txBody>
          <a:bodyPr wrap="square" rtlCol="0">
            <a:noAutofit/>
          </a:bodyPr>
          <a:p>
            <a:pPr indent="457200" algn="just" fontAlgn="auto">
              <a:lnSpc>
                <a:spcPts val="3500"/>
              </a:lnSpc>
            </a:pPr>
            <a:r>
              <a:rPr lang="zh-CN" altLang="en-US">
                <a:sym typeface="+mn-ea"/>
              </a:rPr>
              <a:t>2023年9月</a:t>
            </a:r>
            <a:r>
              <a:rPr lang="zh-CN" altLang="en-US">
                <a:sym typeface="+mn-ea"/>
              </a:rPr>
              <a:t>省总工会财务部下发《关于实施小额缴费工会组织工会经费全额返还支持政策有关事项的说明》，文件明确</a:t>
            </a:r>
            <a:r>
              <a:rPr lang="en-US" altLang="zh-CN">
                <a:sym typeface="+mn-ea"/>
              </a:rPr>
              <a:t>“</a:t>
            </a:r>
            <a:r>
              <a:rPr lang="zh-CN" altLang="en-US">
                <a:sym typeface="+mn-ea"/>
              </a:rPr>
              <a:t>返还经费统计周期按上缴经费当年的</a:t>
            </a:r>
            <a:r>
              <a:rPr lang="en-US" altLang="zh-CN">
                <a:sym typeface="+mn-ea"/>
              </a:rPr>
              <a:t>1</a:t>
            </a:r>
            <a:r>
              <a:rPr lang="zh-CN" altLang="en-US">
                <a:sym typeface="+mn-ea"/>
              </a:rPr>
              <a:t>月</a:t>
            </a:r>
            <a:r>
              <a:rPr lang="en-US" altLang="zh-CN">
                <a:sym typeface="+mn-ea"/>
              </a:rPr>
              <a:t>1</a:t>
            </a:r>
            <a:r>
              <a:rPr lang="zh-CN" altLang="en-US">
                <a:sym typeface="+mn-ea"/>
              </a:rPr>
              <a:t>日至</a:t>
            </a:r>
            <a:r>
              <a:rPr lang="en-US" altLang="zh-CN">
                <a:sym typeface="+mn-ea"/>
              </a:rPr>
              <a:t>12</a:t>
            </a:r>
            <a:r>
              <a:rPr lang="zh-CN" altLang="en-US">
                <a:sym typeface="+mn-ea"/>
              </a:rPr>
              <a:t>月</a:t>
            </a:r>
            <a:r>
              <a:rPr lang="en-US" altLang="zh-CN">
                <a:sym typeface="+mn-ea"/>
              </a:rPr>
              <a:t>31</a:t>
            </a:r>
            <a:r>
              <a:rPr lang="zh-CN" altLang="en-US">
                <a:sym typeface="+mn-ea"/>
              </a:rPr>
              <a:t>日进行计算</a:t>
            </a:r>
            <a:r>
              <a:rPr lang="en-US" altLang="zh-CN">
                <a:sym typeface="+mn-ea"/>
              </a:rPr>
              <a:t>”</a:t>
            </a:r>
            <a:r>
              <a:rPr lang="zh-CN" altLang="en-US">
                <a:sym typeface="+mn-ea"/>
              </a:rPr>
              <a:t>。</a:t>
            </a:r>
            <a:endParaRPr lang="zh-CN" altLang="en-US">
              <a:sym typeface="+mn-ea"/>
            </a:endParaRPr>
          </a:p>
          <a:p>
            <a:pPr indent="457200" algn="just" fontAlgn="auto">
              <a:lnSpc>
                <a:spcPts val="3500"/>
              </a:lnSpc>
            </a:pPr>
            <a:r>
              <a:rPr lang="zh-CN" altLang="en-US">
                <a:sym typeface="+mn-ea"/>
              </a:rPr>
              <a:t>市总工会、市税务局、赣江新区税务局及时下发了《关于实施小额缴费工会组织工会经费全额返还支持政策的补充通知》，对原文件中涉及到经费统计周期（缴费周期）的内容进行了相应的调整。</a:t>
            </a:r>
            <a:endParaRPr lang="zh-CN" altLang="en-US">
              <a:sym typeface="+mn-ea"/>
            </a:endParaRPr>
          </a:p>
          <a:p>
            <a:pPr indent="457200" algn="just" fontAlgn="auto">
              <a:lnSpc>
                <a:spcPts val="3500"/>
              </a:lnSpc>
            </a:pPr>
            <a:endParaRPr lang="zh-CN" altLang="en-US">
              <a:sym typeface="+mn-ea"/>
            </a:endParaRPr>
          </a:p>
          <a:p>
            <a:pPr indent="457200" algn="just" fontAlgn="auto">
              <a:lnSpc>
                <a:spcPts val="3500"/>
              </a:lnSpc>
            </a:pPr>
            <a:r>
              <a:rPr lang="en-US" altLang="zh-CN">
                <a:sym typeface="+mn-ea"/>
              </a:rPr>
              <a:t>2023</a:t>
            </a:r>
            <a:r>
              <a:rPr lang="zh-CN" altLang="en-US">
                <a:sym typeface="+mn-ea"/>
              </a:rPr>
              <a:t>年和</a:t>
            </a:r>
            <a:r>
              <a:rPr lang="en-US" altLang="zh-CN">
                <a:sym typeface="+mn-ea"/>
              </a:rPr>
              <a:t>2024</a:t>
            </a:r>
            <a:r>
              <a:rPr lang="zh-CN" altLang="en-US">
                <a:sym typeface="+mn-ea"/>
              </a:rPr>
              <a:t>年政策的缴费周期</a:t>
            </a:r>
            <a:r>
              <a:rPr lang="zh-CN" altLang="en-US" b="1">
                <a:sym typeface="+mn-ea"/>
              </a:rPr>
              <a:t>由上年10月1日至第二年的9月30日</a:t>
            </a:r>
            <a:r>
              <a:rPr lang="zh-CN" altLang="en-US" b="1">
                <a:solidFill>
                  <a:srgbClr val="FF0000"/>
                </a:solidFill>
                <a:sym typeface="+mn-ea"/>
              </a:rPr>
              <a:t>调整为当年的1月1日至12月31日</a:t>
            </a:r>
            <a:r>
              <a:rPr lang="zh-CN" altLang="en-US">
                <a:sym typeface="+mn-ea"/>
              </a:rPr>
              <a:t>进行计算。</a:t>
            </a:r>
            <a:endParaRPr lang="zh-CN" altLang="en-US">
              <a:sym typeface="+mn-ea"/>
            </a:endParaRPr>
          </a:p>
          <a:p>
            <a:pPr indent="457200" algn="just" fontAlgn="auto">
              <a:lnSpc>
                <a:spcPts val="3500"/>
              </a:lnSpc>
            </a:pPr>
            <a:r>
              <a:rPr lang="zh-CN" altLang="en-US">
                <a:sym typeface="+mn-ea"/>
              </a:rPr>
              <a:t>即：</a:t>
            </a:r>
            <a:r>
              <a:rPr lang="zh-CN" altLang="en-US" b="1">
                <a:solidFill>
                  <a:srgbClr val="FF0000"/>
                </a:solidFill>
                <a:sym typeface="+mn-ea"/>
              </a:rPr>
              <a:t>2023年度支持政策的缴费周期调整为2023年1月1日至2023年12月31日</a:t>
            </a:r>
            <a:endParaRPr lang="zh-CN" altLang="en-US" b="1">
              <a:solidFill>
                <a:srgbClr val="FF0000"/>
              </a:solidFill>
              <a:sym typeface="+mn-ea"/>
            </a:endParaRPr>
          </a:p>
          <a:p>
            <a:pPr indent="457200" algn="just" fontAlgn="auto">
              <a:lnSpc>
                <a:spcPts val="3500"/>
              </a:lnSpc>
            </a:pPr>
            <a:r>
              <a:rPr lang="zh-CN" altLang="en-US">
                <a:solidFill>
                  <a:srgbClr val="FF0000"/>
                </a:solidFill>
                <a:sym typeface="+mn-ea"/>
              </a:rPr>
              <a:t> </a:t>
            </a:r>
            <a:r>
              <a:rPr lang="en-US" altLang="zh-CN">
                <a:solidFill>
                  <a:srgbClr val="FF0000"/>
                </a:solidFill>
                <a:sym typeface="+mn-ea"/>
              </a:rPr>
              <a:t>      </a:t>
            </a:r>
            <a:r>
              <a:rPr lang="zh-CN" altLang="en-US" b="1">
                <a:solidFill>
                  <a:srgbClr val="FF0000"/>
                </a:solidFill>
                <a:sym typeface="+mn-ea"/>
              </a:rPr>
              <a:t>2024年度支持政策的缴费周期调整为2024年1月1日至2024年12月31日</a:t>
            </a:r>
            <a:endParaRPr lang="zh-CN" altLang="en-US" b="1">
              <a:sym typeface="+mn-ea"/>
            </a:endParaRPr>
          </a:p>
          <a:p>
            <a:pPr indent="457200" algn="just" fontAlgn="auto">
              <a:lnSpc>
                <a:spcPts val="3500"/>
              </a:lnSpc>
            </a:pPr>
            <a:endParaRPr lang="zh-CN" altLang="en-US" b="1">
              <a:sym typeface="+mn-ea"/>
            </a:endParaRPr>
          </a:p>
          <a:p>
            <a:pPr indent="457200" algn="just" fontAlgn="auto">
              <a:lnSpc>
                <a:spcPts val="3500"/>
              </a:lnSpc>
            </a:pPr>
            <a:endParaRPr lang="zh-CN" altLang="en-US" b="1">
              <a:sym typeface="+mn-ea"/>
            </a:endParaRPr>
          </a:p>
        </p:txBody>
      </p:sp>
      <p:sp>
        <p:nvSpPr>
          <p:cNvPr id="6" name="文本框 5"/>
          <p:cNvSpPr txBox="1"/>
          <p:nvPr/>
        </p:nvSpPr>
        <p:spPr>
          <a:xfrm>
            <a:off x="639445" y="436245"/>
            <a:ext cx="8531860" cy="475615"/>
          </a:xfrm>
          <a:prstGeom prst="rect">
            <a:avLst/>
          </a:prstGeom>
          <a:noFill/>
        </p:spPr>
        <p:txBody>
          <a:bodyPr wrap="square" rtlCol="0">
            <a:spAutoFit/>
          </a:bodyPr>
          <a:p>
            <a:pPr indent="0" fontAlgn="auto">
              <a:lnSpc>
                <a:spcPts val="3000"/>
              </a:lnSpc>
            </a:pPr>
            <a:r>
              <a:rPr lang="zh-CN" altLang="en-US" sz="2000" b="1">
                <a:solidFill>
                  <a:srgbClr val="FF0000"/>
                </a:solidFill>
              </a:rPr>
              <a:t>最新变化！</a:t>
            </a:r>
            <a:endParaRPr lang="zh-CN" altLang="en-US" sz="2000" b="1">
              <a:solidFill>
                <a:srgbClr val="FF0000"/>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1"/>
            </p:custDataLst>
          </p:nvPr>
        </p:nvSpPr>
        <p:spPr>
          <a:xfrm>
            <a:off x="5768975" y="1936113"/>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01.</a:t>
            </a:r>
            <a:endPar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6" name="文本框 25"/>
          <p:cNvSpPr txBox="1"/>
          <p:nvPr>
            <p:custDataLst>
              <p:tags r:id="rId2"/>
            </p:custDataLst>
          </p:nvPr>
        </p:nvSpPr>
        <p:spPr>
          <a:xfrm>
            <a:off x="5768975" y="2948305"/>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02.</a:t>
            </a:r>
            <a:endPar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cxnSp>
        <p:nvCxnSpPr>
          <p:cNvPr id="38" name="直接连接符 37"/>
          <p:cNvCxnSpPr/>
          <p:nvPr>
            <p:custDataLst>
              <p:tags r:id="rId3"/>
            </p:custDataLst>
          </p:nvPr>
        </p:nvCxnSpPr>
        <p:spPr>
          <a:xfrm>
            <a:off x="5876925" y="1515110"/>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4"/>
            </p:custDataLst>
          </p:nvPr>
        </p:nvSpPr>
        <p:spPr>
          <a:xfrm>
            <a:off x="887096" y="1393190"/>
            <a:ext cx="1851660" cy="768350"/>
          </a:xfrm>
          <a:prstGeom prst="rect">
            <a:avLst/>
          </a:prstGeom>
          <a:noFill/>
        </p:spPr>
        <p:txBody>
          <a:bodyPr wrap="square" rtlCol="0">
            <a:normAutofit fontScale="87500"/>
          </a:bodyPr>
          <a:lstStyle/>
          <a:p>
            <a:pPr algn="r"/>
            <a:r>
              <a:rPr lang="zh-CN" altLang="en-US" sz="4400" b="1" spc="30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目录</a:t>
            </a:r>
            <a:endParaRPr lang="zh-CN" altLang="en-US" sz="4400" b="1" spc="30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custDataLst>
              <p:tags r:id="rId5"/>
            </p:custDataLst>
          </p:nvPr>
        </p:nvSpPr>
        <p:spPr>
          <a:xfrm>
            <a:off x="887095" y="2161540"/>
            <a:ext cx="1851660" cy="368300"/>
          </a:xfrm>
          <a:prstGeom prst="rect">
            <a:avLst/>
          </a:prstGeom>
          <a:noFill/>
        </p:spPr>
        <p:txBody>
          <a:bodyPr wrap="square" rtlCol="0">
            <a:normAutofit/>
          </a:bodyPr>
          <a:lstStyle/>
          <a:p>
            <a:pPr algn="r"/>
            <a:r>
              <a:rPr lang="en-US" altLang="zh-CN" spc="3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CONTENTS</a:t>
            </a:r>
            <a:endParaRPr lang="en-US" altLang="zh-CN" spc="3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矩形 15"/>
          <p:cNvSpPr/>
          <p:nvPr>
            <p:custDataLst>
              <p:tags r:id="rId6"/>
            </p:custDataLst>
          </p:nvPr>
        </p:nvSpPr>
        <p:spPr>
          <a:xfrm>
            <a:off x="2897505" y="1515110"/>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custDataLst>
              <p:tags r:id="rId7"/>
            </p:custDataLst>
          </p:nvPr>
        </p:nvSpPr>
        <p:spPr>
          <a:xfrm>
            <a:off x="5768975" y="3895090"/>
            <a:ext cx="958850" cy="768350"/>
          </a:xfrm>
          <a:prstGeom prst="rect">
            <a:avLst/>
          </a:prstGeom>
          <a:noFill/>
        </p:spPr>
        <p:txBody>
          <a:bodyPr wrap="square" rtlCol="0">
            <a:normAutofit/>
          </a:bodyPr>
          <a:p>
            <a:r>
              <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03.</a:t>
            </a:r>
            <a:endPar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 name="文本框 2"/>
          <p:cNvSpPr txBox="1"/>
          <p:nvPr>
            <p:custDataLst>
              <p:tags r:id="rId8"/>
            </p:custDataLst>
          </p:nvPr>
        </p:nvSpPr>
        <p:spPr>
          <a:xfrm>
            <a:off x="6878955" y="3869055"/>
            <a:ext cx="4718050" cy="770255"/>
          </a:xfrm>
          <a:prstGeom prst="rect">
            <a:avLst/>
          </a:prstGeom>
          <a:noFill/>
        </p:spPr>
        <p:txBody>
          <a:bodyPr wrap="square" bIns="46990" rtlCol="0" anchor="ctr" anchorCtr="0">
            <a:normAutofit lnSpcReduction="10000"/>
          </a:bodyPr>
          <a:p>
            <a:pPr fontAlgn="auto">
              <a:lnSpc>
                <a:spcPct val="120000"/>
              </a:lnSpc>
            </a:pPr>
            <a:r>
              <a:rPr lang="en-US" altLang="zh-CN"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2023</a:t>
            </a:r>
            <a:r>
              <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和</a:t>
            </a:r>
            <a:r>
              <a:rPr lang="en-US" altLang="zh-CN"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2024</a:t>
            </a:r>
            <a:r>
              <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年小额全返政策详解（新）</a:t>
            </a:r>
            <a:endPar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 name="文本框 3"/>
          <p:cNvSpPr txBox="1"/>
          <p:nvPr>
            <p:custDataLst>
              <p:tags r:id="rId9"/>
            </p:custDataLst>
          </p:nvPr>
        </p:nvSpPr>
        <p:spPr>
          <a:xfrm>
            <a:off x="6878955" y="2948303"/>
            <a:ext cx="4246245" cy="770400"/>
          </a:xfrm>
          <a:prstGeom prst="rect">
            <a:avLst/>
          </a:prstGeom>
          <a:noFill/>
        </p:spPr>
        <p:txBody>
          <a:bodyPr wrap="square" bIns="46990" rtlCol="0" anchor="ctr" anchorCtr="0">
            <a:normAutofit/>
          </a:bodyPr>
          <a:p>
            <a:pPr fontAlgn="auto">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历年全返政策异同点（新）</a:t>
            </a:r>
            <a:endParaRPr lang="zh-CN" altLang="en-US" sz="2000" b="1"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 name="文本框 4"/>
          <p:cNvSpPr txBox="1"/>
          <p:nvPr>
            <p:custDataLst>
              <p:tags r:id="rId10"/>
            </p:custDataLst>
          </p:nvPr>
        </p:nvSpPr>
        <p:spPr>
          <a:xfrm>
            <a:off x="6878955" y="1936113"/>
            <a:ext cx="4246245" cy="770400"/>
          </a:xfrm>
          <a:prstGeom prst="rect">
            <a:avLst/>
          </a:prstGeom>
          <a:noFill/>
        </p:spPr>
        <p:txBody>
          <a:bodyPr wrap="square" bIns="46990" rtlCol="0" anchor="ctr" anchorCtr="0">
            <a:normAutofit/>
          </a:bodyPr>
          <a:p>
            <a:pPr fontAlgn="auto">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最新变化</a:t>
            </a:r>
            <a:endPar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ustDataLst>
      <p:tags r:id="rId1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2280" y="197485"/>
            <a:ext cx="10968990" cy="534035"/>
          </a:xfrm>
        </p:spPr>
        <p:txBody>
          <a:bodyPr>
            <a:normAutofit fontScale="90000"/>
          </a:bodyPr>
          <a:p>
            <a:r>
              <a:rPr lang="zh-CN" altLang="en-US" sz="2800"/>
              <a:t>历年全返政策主要变化</a:t>
            </a:r>
            <a:r>
              <a:rPr lang="zh-CN" altLang="en-US" sz="2800">
                <a:solidFill>
                  <a:srgbClr val="FF0000"/>
                </a:solidFill>
              </a:rPr>
              <a:t>（新）</a:t>
            </a:r>
            <a:endParaRPr lang="zh-CN" altLang="en-US" sz="2800">
              <a:solidFill>
                <a:srgbClr val="FF0000"/>
              </a:solidFill>
            </a:endParaRPr>
          </a:p>
        </p:txBody>
      </p:sp>
      <p:graphicFrame>
        <p:nvGraphicFramePr>
          <p:cNvPr id="4" name="内容占位符 3"/>
          <p:cNvGraphicFramePr/>
          <p:nvPr>
            <p:ph idx="1"/>
            <p:custDataLst>
              <p:tags r:id="rId1"/>
            </p:custDataLst>
          </p:nvPr>
        </p:nvGraphicFramePr>
        <p:xfrm>
          <a:off x="608330" y="803275"/>
          <a:ext cx="11099165" cy="5120640"/>
        </p:xfrm>
        <a:graphic>
          <a:graphicData uri="http://schemas.openxmlformats.org/drawingml/2006/table">
            <a:tbl>
              <a:tblPr firstRow="1" bandRow="1">
                <a:tableStyleId>{5C22544A-7EE6-4342-B048-85BDC9FD1C3A}</a:tableStyleId>
              </a:tblPr>
              <a:tblGrid>
                <a:gridCol w="1309370"/>
                <a:gridCol w="3059430"/>
                <a:gridCol w="3096260"/>
                <a:gridCol w="3634105"/>
              </a:tblGrid>
              <a:tr h="718820">
                <a:tc>
                  <a:txBody>
                    <a:bodyPr/>
                    <a:p>
                      <a:pPr algn="ctr">
                        <a:buNone/>
                      </a:pPr>
                      <a:endParaRPr lang="zh-CN" altLang="en-US"/>
                    </a:p>
                    <a:p>
                      <a:pPr algn="ctr">
                        <a:buNone/>
                      </a:pPr>
                      <a:r>
                        <a:rPr lang="zh-CN" altLang="en-US"/>
                        <a:t>具体内容</a:t>
                      </a:r>
                      <a:endParaRPr lang="zh-CN" altLang="en-US"/>
                    </a:p>
                  </a:txBody>
                  <a:tcPr/>
                </a:tc>
                <a:tc>
                  <a:txBody>
                    <a:bodyPr/>
                    <a:p>
                      <a:pPr algn="ctr">
                        <a:buNone/>
                      </a:pPr>
                      <a:r>
                        <a:rPr lang="en-US" altLang="zh-CN"/>
                        <a:t>2020</a:t>
                      </a:r>
                      <a:r>
                        <a:rPr lang="zh-CN" altLang="en-US"/>
                        <a:t>和</a:t>
                      </a:r>
                      <a:r>
                        <a:rPr lang="en-US" altLang="zh-CN"/>
                        <a:t>2021</a:t>
                      </a:r>
                      <a:r>
                        <a:rPr lang="zh-CN" altLang="en-US"/>
                        <a:t>年小微全返政策</a:t>
                      </a:r>
                      <a:endParaRPr lang="zh-CN" altLang="en-US"/>
                    </a:p>
                    <a:p>
                      <a:pPr algn="ctr">
                        <a:buNone/>
                      </a:pPr>
                      <a:r>
                        <a:rPr lang="zh-CN" altLang="en-US">
                          <a:solidFill>
                            <a:srgbClr val="FF0000"/>
                          </a:solidFill>
                        </a:rPr>
                        <a:t>（已结束）</a:t>
                      </a:r>
                      <a:endParaRPr lang="zh-CN" altLang="en-US">
                        <a:solidFill>
                          <a:srgbClr val="FF0000"/>
                        </a:solidFill>
                      </a:endParaRPr>
                    </a:p>
                  </a:txBody>
                  <a:tcPr/>
                </a:tc>
                <a:tc>
                  <a:txBody>
                    <a:bodyPr/>
                    <a:p>
                      <a:pPr algn="ctr">
                        <a:buNone/>
                      </a:pPr>
                      <a:r>
                        <a:rPr lang="en-US" altLang="zh-CN" sz="1800">
                          <a:sym typeface="+mn-ea"/>
                        </a:rPr>
                        <a:t>202</a:t>
                      </a:r>
                      <a:r>
                        <a:rPr lang="en-US" sz="1800">
                          <a:sym typeface="+mn-ea"/>
                        </a:rPr>
                        <a:t>2</a:t>
                      </a:r>
                      <a:r>
                        <a:rPr lang="zh-CN" altLang="en-US" sz="1800">
                          <a:sym typeface="+mn-ea"/>
                        </a:rPr>
                        <a:t>年小微全返政策</a:t>
                      </a:r>
                      <a:endParaRPr lang="zh-CN" altLang="en-US" sz="1800">
                        <a:sym typeface="+mn-ea"/>
                      </a:endParaRPr>
                    </a:p>
                    <a:p>
                      <a:pPr algn="ctr">
                        <a:buNone/>
                      </a:pPr>
                      <a:r>
                        <a:rPr lang="zh-CN" altLang="en-US" sz="1800">
                          <a:solidFill>
                            <a:srgbClr val="FF0000"/>
                          </a:solidFill>
                          <a:sym typeface="+mn-ea"/>
                        </a:rPr>
                        <a:t>（已结束）</a:t>
                      </a:r>
                      <a:endParaRPr lang="zh-CN" altLang="en-US"/>
                    </a:p>
                  </a:txBody>
                  <a:tcPr/>
                </a:tc>
                <a:tc>
                  <a:txBody>
                    <a:bodyPr/>
                    <a:p>
                      <a:pPr algn="ctr">
                        <a:buNone/>
                      </a:pPr>
                      <a:r>
                        <a:rPr lang="en-US" altLang="zh-CN" sz="1800" b="1">
                          <a:sym typeface="+mn-ea"/>
                        </a:rPr>
                        <a:t>2023</a:t>
                      </a:r>
                      <a:r>
                        <a:rPr lang="zh-CN" altLang="en-US" sz="1800" b="1">
                          <a:sym typeface="+mn-ea"/>
                        </a:rPr>
                        <a:t>和</a:t>
                      </a:r>
                      <a:r>
                        <a:rPr lang="en-US" altLang="zh-CN" sz="1800" b="1">
                          <a:sym typeface="+mn-ea"/>
                        </a:rPr>
                        <a:t>2024</a:t>
                      </a:r>
                      <a:r>
                        <a:rPr lang="zh-CN" altLang="en-US" sz="1800" b="1">
                          <a:sym typeface="+mn-ea"/>
                        </a:rPr>
                        <a:t>年</a:t>
                      </a:r>
                      <a:endParaRPr lang="zh-CN" altLang="en-US" sz="1800" b="1">
                        <a:sym typeface="+mn-ea"/>
                      </a:endParaRPr>
                    </a:p>
                    <a:p>
                      <a:pPr algn="ctr">
                        <a:buNone/>
                      </a:pPr>
                      <a:r>
                        <a:rPr lang="zh-CN" altLang="en-US" sz="1800" b="1">
                          <a:sym typeface="+mn-ea"/>
                        </a:rPr>
                        <a:t>小额缴费工会组织全返政策</a:t>
                      </a:r>
                      <a:endParaRPr lang="zh-CN" altLang="en-US" b="1"/>
                    </a:p>
                  </a:txBody>
                  <a:tcPr/>
                </a:tc>
              </a:tr>
              <a:tr h="2169160">
                <a:tc>
                  <a:txBody>
                    <a:bodyPr/>
                    <a:p>
                      <a:pPr algn="ctr">
                        <a:buNone/>
                      </a:pPr>
                      <a:endParaRPr lang="zh-CN" altLang="en-US" sz="1800">
                        <a:sym typeface="+mn-ea"/>
                      </a:endParaRPr>
                    </a:p>
                    <a:p>
                      <a:pPr algn="ctr">
                        <a:buNone/>
                      </a:pPr>
                      <a:endParaRPr lang="zh-CN" altLang="en-US" sz="1800">
                        <a:sym typeface="+mn-ea"/>
                      </a:endParaRPr>
                    </a:p>
                    <a:p>
                      <a:pPr algn="ctr">
                        <a:buNone/>
                      </a:pPr>
                      <a:endParaRPr lang="zh-CN" altLang="en-US" sz="1800">
                        <a:sym typeface="+mn-ea"/>
                      </a:endParaRPr>
                    </a:p>
                    <a:p>
                      <a:pPr algn="ctr">
                        <a:buNone/>
                      </a:pPr>
                      <a:r>
                        <a:rPr lang="zh-CN" altLang="en-US" sz="1800">
                          <a:sym typeface="+mn-ea"/>
                        </a:rPr>
                        <a:t>范围对象</a:t>
                      </a:r>
                      <a:endParaRPr lang="zh-CN" altLang="en-US"/>
                    </a:p>
                  </a:txBody>
                  <a:tcPr/>
                </a:tc>
                <a:tc>
                  <a:txBody>
                    <a:bodyPr/>
                    <a:p>
                      <a:pPr>
                        <a:buNone/>
                      </a:pPr>
                      <a:r>
                        <a:rPr lang="en-US" altLang="zh-CN" sz="1600" b="1"/>
                        <a:t>1.</a:t>
                      </a:r>
                      <a:r>
                        <a:rPr lang="zh-CN" altLang="en-US" sz="1600" b="1"/>
                        <a:t>符合《中小企业划型标准规定》</a:t>
                      </a:r>
                      <a:r>
                        <a:rPr lang="zh-CN" altLang="en-US" sz="1400" b="1"/>
                        <a:t>（工信部联企业〔2011〕300号</a:t>
                      </a:r>
                      <a:r>
                        <a:rPr lang="en-US" altLang="zh-CN" sz="1400" b="1"/>
                        <a:t> </a:t>
                      </a:r>
                      <a:r>
                        <a:rPr lang="zh-CN" altLang="en-US" sz="1600" b="1"/>
                        <a:t>确定的小微企业划型标准；</a:t>
                      </a:r>
                      <a:endParaRPr lang="zh-CN" altLang="en-US" sz="1600" b="1"/>
                    </a:p>
                    <a:p>
                      <a:pPr>
                        <a:buNone/>
                      </a:pPr>
                      <a:r>
                        <a:rPr lang="en-US" altLang="zh-CN" sz="1600">
                          <a:solidFill>
                            <a:srgbClr val="FF0000"/>
                          </a:solidFill>
                        </a:rPr>
                        <a:t>2.成立工会组织的缴费企业（单位）</a:t>
                      </a:r>
                      <a:r>
                        <a:rPr lang="zh-CN" altLang="en-US" sz="1600">
                          <a:solidFill>
                            <a:srgbClr val="FF0000"/>
                          </a:solidFill>
                        </a:rPr>
                        <a:t>；</a:t>
                      </a:r>
                      <a:endParaRPr lang="en-US" altLang="zh-CN" sz="1600">
                        <a:solidFill>
                          <a:srgbClr val="FF0000"/>
                        </a:solidFill>
                      </a:endParaRPr>
                    </a:p>
                    <a:p>
                      <a:pPr>
                        <a:buNone/>
                      </a:pPr>
                      <a:r>
                        <a:rPr lang="en-US" altLang="zh-CN" sz="1600">
                          <a:sym typeface="+mn-ea"/>
                        </a:rPr>
                        <a:t>3.工会经费依法缴交至南昌市总工会</a:t>
                      </a:r>
                      <a:r>
                        <a:rPr lang="zh-CN" altLang="en-US" sz="1600">
                          <a:sym typeface="+mn-ea"/>
                        </a:rPr>
                        <a:t>。</a:t>
                      </a:r>
                      <a:endParaRPr lang="en-US" altLang="zh-CN" sz="1600">
                        <a:solidFill>
                          <a:srgbClr val="FF0000"/>
                        </a:solidFill>
                      </a:endParaRPr>
                    </a:p>
                  </a:txBody>
                  <a:tcPr/>
                </a:tc>
                <a:tc>
                  <a:txBody>
                    <a:bodyPr/>
                    <a:p>
                      <a:pPr>
                        <a:buNone/>
                      </a:pPr>
                      <a:r>
                        <a:rPr lang="en-US" altLang="zh-CN" sz="1600" b="1"/>
                        <a:t>1.</a:t>
                      </a:r>
                      <a:r>
                        <a:rPr lang="zh-CN" altLang="en-US" sz="1600" b="1"/>
                        <a:t>符合《关于明确增值税小规模纳税人免征增值税政策的公告》</a:t>
                      </a:r>
                      <a:r>
                        <a:rPr lang="zh-CN" altLang="en-US" sz="1400"/>
                        <a:t>（财政部、税务总局2021年第11号）</a:t>
                      </a:r>
                      <a:r>
                        <a:rPr lang="zh-CN" altLang="en-US" sz="1600"/>
                        <a:t>；</a:t>
                      </a:r>
                      <a:endParaRPr lang="zh-CN" altLang="en-US" sz="1600"/>
                    </a:p>
                    <a:p>
                      <a:pPr>
                        <a:buNone/>
                      </a:pPr>
                      <a:r>
                        <a:rPr lang="en-US" altLang="zh-CN" sz="1600"/>
                        <a:t>2.</a:t>
                      </a:r>
                      <a:r>
                        <a:rPr lang="zh-CN" altLang="en-US" sz="1600"/>
                        <a:t>工会经费依法缴交至南昌市总工会的企业。</a:t>
                      </a:r>
                      <a:endParaRPr lang="zh-CN" altLang="en-US" sz="1600"/>
                    </a:p>
                  </a:txBody>
                  <a:tcPr/>
                </a:tc>
                <a:tc>
                  <a:txBody>
                    <a:bodyPr/>
                    <a:p>
                      <a:pPr>
                        <a:buNone/>
                      </a:pPr>
                      <a:r>
                        <a:rPr lang="en-US" altLang="zh-CN" sz="1600" b="1"/>
                        <a:t>1.</a:t>
                      </a:r>
                      <a:r>
                        <a:rPr lang="zh-CN" altLang="en-US" sz="1600" b="1"/>
                        <a:t>全年上缴工会经费低于1万元(不含）的小额缴费工会组织。</a:t>
                      </a:r>
                      <a:r>
                        <a:rPr lang="zh-CN" altLang="en-US" sz="1400" b="1">
                          <a:solidFill>
                            <a:srgbClr val="FF0000"/>
                          </a:solidFill>
                        </a:rPr>
                        <a:t>（</a:t>
                      </a:r>
                      <a:r>
                        <a:rPr lang="zh-CN" altLang="en-US" sz="1400" b="1">
                          <a:solidFill>
                            <a:srgbClr val="FF0000"/>
                          </a:solidFill>
                          <a:sym typeface="+mn-ea"/>
                        </a:rPr>
                        <a:t>必须按时足额缴纳工会经费</a:t>
                      </a:r>
                      <a:r>
                        <a:rPr lang="zh-CN" altLang="en-US" sz="1400" b="1">
                          <a:solidFill>
                            <a:srgbClr val="FF0000"/>
                          </a:solidFill>
                        </a:rPr>
                        <a:t>）</a:t>
                      </a:r>
                      <a:endParaRPr lang="zh-CN" altLang="en-US" sz="1400" b="1"/>
                    </a:p>
                    <a:p>
                      <a:pPr>
                        <a:buNone/>
                      </a:pPr>
                      <a:r>
                        <a:rPr lang="en-US" altLang="zh-CN" sz="1600">
                          <a:solidFill>
                            <a:srgbClr val="FF0000"/>
                          </a:solidFill>
                        </a:rPr>
                        <a:t>2.</a:t>
                      </a:r>
                      <a:r>
                        <a:rPr lang="en-US" altLang="zh-CN" sz="1600">
                          <a:solidFill>
                            <a:srgbClr val="FF0000"/>
                          </a:solidFill>
                          <a:sym typeface="+mn-ea"/>
                        </a:rPr>
                        <a:t>成立工会组织的缴费企业（单位）</a:t>
                      </a:r>
                      <a:endParaRPr lang="en-US" altLang="zh-CN" sz="1600">
                        <a:solidFill>
                          <a:srgbClr val="FF0000"/>
                        </a:solidFill>
                        <a:sym typeface="+mn-ea"/>
                      </a:endParaRPr>
                    </a:p>
                    <a:p>
                      <a:pPr>
                        <a:buNone/>
                      </a:pPr>
                      <a:r>
                        <a:rPr lang="en-US" altLang="zh-CN" sz="1600">
                          <a:solidFill>
                            <a:srgbClr val="FF0000"/>
                          </a:solidFill>
                          <a:sym typeface="+mn-ea"/>
                        </a:rPr>
                        <a:t>3.</a:t>
                      </a:r>
                      <a:r>
                        <a:rPr lang="zh-CN" altLang="en-US" sz="1600">
                          <a:solidFill>
                            <a:srgbClr val="FF0000"/>
                          </a:solidFill>
                          <a:sym typeface="+mn-ea"/>
                        </a:rPr>
                        <a:t>不属于</a:t>
                      </a:r>
                      <a:r>
                        <a:rPr lang="zh-CN" altLang="en-US" sz="1600">
                          <a:solidFill>
                            <a:schemeClr val="tx1"/>
                          </a:solidFill>
                          <a:sym typeface="+mn-ea"/>
                        </a:rPr>
                        <a:t>国有及国有控股企业和由财政资金保障基本支出的党政机关、事业单位中的小额缴费工会组织。</a:t>
                      </a:r>
                      <a:endParaRPr lang="zh-CN" altLang="en-US" sz="1600">
                        <a:sym typeface="+mn-ea"/>
                      </a:endParaRPr>
                    </a:p>
                    <a:p>
                      <a:pPr>
                        <a:buNone/>
                      </a:pPr>
                      <a:r>
                        <a:rPr lang="en-US" altLang="zh-CN" sz="1600">
                          <a:solidFill>
                            <a:schemeClr val="tx1"/>
                          </a:solidFill>
                          <a:sym typeface="+mn-ea"/>
                        </a:rPr>
                        <a:t>4.</a:t>
                      </a:r>
                      <a:r>
                        <a:rPr lang="en-US" altLang="zh-CN" sz="1600">
                          <a:solidFill>
                            <a:schemeClr val="tx1"/>
                          </a:solidFill>
                          <a:sym typeface="+mn-ea"/>
                        </a:rPr>
                        <a:t>工</a:t>
                      </a:r>
                      <a:r>
                        <a:rPr lang="en-US" altLang="zh-CN" sz="1600">
                          <a:sym typeface="+mn-ea"/>
                        </a:rPr>
                        <a:t>会经费依法缴交至南昌市总工会</a:t>
                      </a:r>
                      <a:r>
                        <a:rPr lang="zh-CN" altLang="en-US" sz="1600">
                          <a:sym typeface="+mn-ea"/>
                        </a:rPr>
                        <a:t>。</a:t>
                      </a:r>
                      <a:endParaRPr lang="zh-CN" altLang="en-US" sz="1600"/>
                    </a:p>
                    <a:p>
                      <a:pPr>
                        <a:buNone/>
                      </a:pPr>
                      <a:endParaRPr lang="en-US" altLang="zh-CN" sz="1600">
                        <a:solidFill>
                          <a:srgbClr val="FF0000"/>
                        </a:solidFill>
                        <a:sym typeface="+mn-ea"/>
                      </a:endParaRPr>
                    </a:p>
                  </a:txBody>
                  <a:tcPr/>
                </a:tc>
              </a:tr>
              <a:tr h="929640">
                <a:tc>
                  <a:txBody>
                    <a:bodyPr/>
                    <a:p>
                      <a:pPr algn="ctr">
                        <a:buNone/>
                      </a:pPr>
                      <a:endParaRPr lang="zh-CN" altLang="en-US"/>
                    </a:p>
                    <a:p>
                      <a:pPr algn="ctr">
                        <a:buNone/>
                      </a:pPr>
                      <a:r>
                        <a:rPr lang="zh-CN" altLang="en-US"/>
                        <a:t>申报方式</a:t>
                      </a:r>
                      <a:endParaRPr lang="zh-CN" altLang="en-US"/>
                    </a:p>
                  </a:txBody>
                  <a:tcPr/>
                </a:tc>
                <a:tc>
                  <a:txBody>
                    <a:bodyPr/>
                    <a:p>
                      <a:pPr>
                        <a:buNone/>
                      </a:pPr>
                      <a:endParaRPr lang="zh-CN" altLang="en-US"/>
                    </a:p>
                    <a:p>
                      <a:pPr>
                        <a:buNone/>
                      </a:pPr>
                      <a:r>
                        <a:rPr lang="zh-CN" altLang="en-US"/>
                        <a:t>企业提供材料，自主申报</a:t>
                      </a:r>
                      <a:endParaRPr lang="zh-CN" altLang="en-US"/>
                    </a:p>
                  </a:txBody>
                  <a:tcPr/>
                </a:tc>
                <a:tc>
                  <a:txBody>
                    <a:bodyPr/>
                    <a:p>
                      <a:pPr>
                        <a:buNone/>
                      </a:pPr>
                      <a:r>
                        <a:rPr lang="zh-CN" altLang="en-US"/>
                        <a:t>企业免申报，工会主动返还</a:t>
                      </a:r>
                      <a:endParaRPr lang="zh-CN" altLang="en-US"/>
                    </a:p>
                    <a:p>
                      <a:pPr>
                        <a:buNone/>
                      </a:pPr>
                      <a:r>
                        <a:rPr lang="zh-CN" altLang="en-US" sz="1400">
                          <a:solidFill>
                            <a:srgbClr val="FF0000"/>
                          </a:solidFill>
                        </a:rPr>
                        <a:t>（以前未向市县级工会提供账户信息的单位，需提供账户信息）</a:t>
                      </a:r>
                      <a:endParaRPr lang="zh-CN" altLang="en-US" sz="1400">
                        <a:solidFill>
                          <a:srgbClr val="FF0000"/>
                        </a:solidFill>
                      </a:endParaRPr>
                    </a:p>
                  </a:txBody>
                  <a:tcPr/>
                </a:tc>
                <a:tc>
                  <a:txBody>
                    <a:bodyPr/>
                    <a:p>
                      <a:pPr>
                        <a:buNone/>
                      </a:pPr>
                      <a:r>
                        <a:rPr lang="zh-CN" altLang="en-US" sz="1800">
                          <a:sym typeface="+mn-ea"/>
                        </a:rPr>
                        <a:t>企业免申报，工会主动返还</a:t>
                      </a:r>
                      <a:endParaRPr lang="zh-CN" altLang="en-US" sz="1800">
                        <a:sym typeface="+mn-ea"/>
                      </a:endParaRPr>
                    </a:p>
                    <a:p>
                      <a:pPr>
                        <a:buNone/>
                      </a:pPr>
                      <a:r>
                        <a:rPr lang="zh-CN" altLang="en-US" sz="1400">
                          <a:solidFill>
                            <a:srgbClr val="FF0000"/>
                          </a:solidFill>
                          <a:sym typeface="+mn-ea"/>
                        </a:rPr>
                        <a:t>（以前未向市县级工会提供账户信息的单位，需提供账户信息）</a:t>
                      </a:r>
                      <a:endParaRPr lang="zh-CN" altLang="en-US" sz="1400">
                        <a:solidFill>
                          <a:srgbClr val="FF0000"/>
                        </a:solidFill>
                      </a:endParaRPr>
                    </a:p>
                  </a:txBody>
                  <a:tcPr/>
                </a:tc>
              </a:tr>
            </a:tbl>
          </a:graphicData>
        </a:graphic>
      </p:graphicFrame>
      <p:sp>
        <p:nvSpPr>
          <p:cNvPr id="28" name="矩形 27"/>
          <p:cNvSpPr/>
          <p:nvPr>
            <p:custDataLst>
              <p:tags r:id="rId2"/>
            </p:custDataLst>
          </p:nvPr>
        </p:nvSpPr>
        <p:spPr>
          <a:xfrm>
            <a:off x="8070850" y="479425"/>
            <a:ext cx="3824605" cy="4629785"/>
          </a:xfrm>
          <a:prstGeom prst="rect">
            <a:avLst/>
          </a:prstGeom>
          <a:noFill/>
          <a:ln w="28575">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206500" y="5384165"/>
            <a:ext cx="6211570" cy="368300"/>
          </a:xfrm>
          <a:prstGeom prst="rect">
            <a:avLst/>
          </a:prstGeom>
          <a:noFill/>
        </p:spPr>
        <p:txBody>
          <a:bodyPr wrap="square" rtlCol="0">
            <a:spAutoFit/>
          </a:bodyPr>
          <a:p>
            <a:r>
              <a:rPr lang="zh-CN" altLang="en-US" b="1">
                <a:solidFill>
                  <a:srgbClr val="FF0000"/>
                </a:solidFill>
              </a:rPr>
              <a:t>全返政策对象与税务部门认定的小型微利企业标准无关！！！</a:t>
            </a:r>
            <a:endParaRPr lang="zh-CN" altLang="en-US" b="1">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2280" y="197485"/>
            <a:ext cx="10968990" cy="534035"/>
          </a:xfrm>
        </p:spPr>
        <p:txBody>
          <a:bodyPr>
            <a:normAutofit fontScale="90000"/>
          </a:bodyPr>
          <a:p>
            <a:r>
              <a:rPr lang="zh-CN" altLang="en-US" sz="2800"/>
              <a:t>历年全返政策相同点</a:t>
            </a:r>
            <a:r>
              <a:rPr lang="zh-CN" altLang="en-US" sz="2800">
                <a:solidFill>
                  <a:srgbClr val="FF0000"/>
                </a:solidFill>
                <a:sym typeface="+mn-ea"/>
              </a:rPr>
              <a:t>（新）</a:t>
            </a:r>
            <a:endParaRPr lang="zh-CN" altLang="en-US" sz="2800">
              <a:solidFill>
                <a:srgbClr val="FF0000"/>
              </a:solidFill>
              <a:sym typeface="+mn-ea"/>
            </a:endParaRPr>
          </a:p>
        </p:txBody>
      </p:sp>
      <p:graphicFrame>
        <p:nvGraphicFramePr>
          <p:cNvPr id="4" name="内容占位符 3"/>
          <p:cNvGraphicFramePr/>
          <p:nvPr>
            <p:ph idx="1"/>
            <p:custDataLst>
              <p:tags r:id="rId1"/>
            </p:custDataLst>
          </p:nvPr>
        </p:nvGraphicFramePr>
        <p:xfrm>
          <a:off x="608330" y="803275"/>
          <a:ext cx="11167745" cy="4289425"/>
        </p:xfrm>
        <a:graphic>
          <a:graphicData uri="http://schemas.openxmlformats.org/drawingml/2006/table">
            <a:tbl>
              <a:tblPr firstRow="1" bandRow="1">
                <a:tableStyleId>{5C22544A-7EE6-4342-B048-85BDC9FD1C3A}</a:tableStyleId>
              </a:tblPr>
              <a:tblGrid>
                <a:gridCol w="1309370"/>
                <a:gridCol w="3059430"/>
                <a:gridCol w="3096260"/>
                <a:gridCol w="3702685"/>
              </a:tblGrid>
              <a:tr h="662940">
                <a:tc>
                  <a:txBody>
                    <a:bodyPr/>
                    <a:p>
                      <a:pPr algn="ctr">
                        <a:buNone/>
                      </a:pPr>
                      <a:endParaRPr lang="zh-CN" altLang="en-US"/>
                    </a:p>
                    <a:p>
                      <a:pPr algn="ctr">
                        <a:buNone/>
                      </a:pPr>
                      <a:r>
                        <a:rPr lang="zh-CN" altLang="en-US"/>
                        <a:t>具体内容</a:t>
                      </a:r>
                      <a:endParaRPr lang="zh-CN" altLang="en-US"/>
                    </a:p>
                  </a:txBody>
                  <a:tcPr/>
                </a:tc>
                <a:tc>
                  <a:txBody>
                    <a:bodyPr/>
                    <a:p>
                      <a:pPr algn="ctr">
                        <a:buNone/>
                      </a:pPr>
                      <a:r>
                        <a:rPr lang="en-US" altLang="zh-CN"/>
                        <a:t>2020</a:t>
                      </a:r>
                      <a:r>
                        <a:rPr lang="zh-CN" altLang="en-US"/>
                        <a:t>和</a:t>
                      </a:r>
                      <a:r>
                        <a:rPr lang="en-US" altLang="zh-CN"/>
                        <a:t>2021</a:t>
                      </a:r>
                      <a:r>
                        <a:rPr lang="zh-CN" altLang="en-US"/>
                        <a:t>年</a:t>
                      </a:r>
                      <a:endParaRPr lang="zh-CN" altLang="en-US"/>
                    </a:p>
                    <a:p>
                      <a:pPr algn="ctr">
                        <a:buNone/>
                      </a:pPr>
                      <a:r>
                        <a:rPr lang="zh-CN" altLang="en-US"/>
                        <a:t>小微全返政策</a:t>
                      </a:r>
                      <a:endParaRPr lang="zh-CN" altLang="en-US"/>
                    </a:p>
                  </a:txBody>
                  <a:tcPr/>
                </a:tc>
                <a:tc>
                  <a:txBody>
                    <a:bodyPr/>
                    <a:p>
                      <a:pPr algn="ctr">
                        <a:buNone/>
                      </a:pPr>
                      <a:r>
                        <a:rPr lang="en-US" altLang="zh-CN" sz="1800">
                          <a:sym typeface="+mn-ea"/>
                        </a:rPr>
                        <a:t>202</a:t>
                      </a:r>
                      <a:r>
                        <a:rPr lang="en-US" sz="1800">
                          <a:sym typeface="+mn-ea"/>
                        </a:rPr>
                        <a:t>2</a:t>
                      </a:r>
                      <a:r>
                        <a:rPr lang="zh-CN" altLang="en-US" sz="1800">
                          <a:sym typeface="+mn-ea"/>
                        </a:rPr>
                        <a:t>年</a:t>
                      </a:r>
                      <a:endParaRPr lang="zh-CN" altLang="en-US" sz="1800">
                        <a:sym typeface="+mn-ea"/>
                      </a:endParaRPr>
                    </a:p>
                    <a:p>
                      <a:pPr algn="ctr">
                        <a:buNone/>
                      </a:pPr>
                      <a:r>
                        <a:rPr lang="zh-CN" altLang="en-US" sz="1800">
                          <a:sym typeface="+mn-ea"/>
                        </a:rPr>
                        <a:t>小微全返政策</a:t>
                      </a:r>
                      <a:endParaRPr lang="zh-CN" altLang="en-US"/>
                    </a:p>
                  </a:txBody>
                  <a:tcPr/>
                </a:tc>
                <a:tc>
                  <a:txBody>
                    <a:bodyPr/>
                    <a:p>
                      <a:pPr algn="ctr">
                        <a:buNone/>
                      </a:pPr>
                      <a:r>
                        <a:rPr lang="en-US" altLang="zh-CN" sz="1800">
                          <a:sym typeface="+mn-ea"/>
                        </a:rPr>
                        <a:t>2023</a:t>
                      </a:r>
                      <a:r>
                        <a:rPr lang="zh-CN" altLang="en-US" sz="1800">
                          <a:sym typeface="+mn-ea"/>
                        </a:rPr>
                        <a:t>和</a:t>
                      </a:r>
                      <a:r>
                        <a:rPr lang="en-US" altLang="zh-CN" sz="1800">
                          <a:sym typeface="+mn-ea"/>
                        </a:rPr>
                        <a:t>2024</a:t>
                      </a:r>
                      <a:r>
                        <a:rPr lang="zh-CN" altLang="en-US" sz="1800">
                          <a:sym typeface="+mn-ea"/>
                        </a:rPr>
                        <a:t>年</a:t>
                      </a:r>
                      <a:endParaRPr lang="zh-CN" altLang="en-US" sz="1800">
                        <a:sym typeface="+mn-ea"/>
                      </a:endParaRPr>
                    </a:p>
                    <a:p>
                      <a:pPr algn="ctr">
                        <a:buNone/>
                      </a:pPr>
                      <a:r>
                        <a:rPr lang="zh-CN" altLang="en-US" sz="1800">
                          <a:sym typeface="+mn-ea"/>
                        </a:rPr>
                        <a:t>小额缴费工会组织全返政策</a:t>
                      </a:r>
                      <a:endParaRPr lang="zh-CN" altLang="en-US"/>
                    </a:p>
                  </a:txBody>
                  <a:tcPr/>
                </a:tc>
              </a:tr>
              <a:tr h="748665">
                <a:tc>
                  <a:txBody>
                    <a:bodyPr/>
                    <a:p>
                      <a:pPr algn="ctr">
                        <a:lnSpc>
                          <a:spcPct val="90000"/>
                        </a:lnSpc>
                        <a:buNone/>
                      </a:pPr>
                      <a:endParaRPr lang="zh-CN" altLang="en-US" sz="1600" b="1">
                        <a:solidFill>
                          <a:srgbClr val="FF0000"/>
                        </a:solidFill>
                        <a:sym typeface="+mn-ea"/>
                      </a:endParaRPr>
                    </a:p>
                    <a:p>
                      <a:pPr algn="ctr">
                        <a:lnSpc>
                          <a:spcPct val="90000"/>
                        </a:lnSpc>
                        <a:buNone/>
                      </a:pPr>
                      <a:r>
                        <a:rPr lang="zh-CN" altLang="en-US" sz="1600" b="1">
                          <a:solidFill>
                            <a:srgbClr val="FF0000"/>
                          </a:solidFill>
                          <a:sym typeface="+mn-ea"/>
                        </a:rPr>
                        <a:t>实施时限</a:t>
                      </a:r>
                      <a:endParaRPr lang="zh-CN" altLang="en-US" sz="1600" b="1">
                        <a:solidFill>
                          <a:srgbClr val="FF0000"/>
                        </a:solidFill>
                      </a:endParaRPr>
                    </a:p>
                    <a:p>
                      <a:pPr algn="ctr">
                        <a:lnSpc>
                          <a:spcPct val="90000"/>
                        </a:lnSpc>
                        <a:buNone/>
                      </a:pPr>
                      <a:endParaRPr lang="zh-CN" altLang="en-US" sz="1600" b="1">
                        <a:solidFill>
                          <a:srgbClr val="FF0000"/>
                        </a:solidFill>
                        <a:sym typeface="+mn-ea"/>
                      </a:endParaRPr>
                    </a:p>
                  </a:txBody>
                  <a:tcPr/>
                </a:tc>
                <a:tc gridSpan="3">
                  <a:txBody>
                    <a:bodyPr/>
                    <a:p>
                      <a:pPr algn="l">
                        <a:lnSpc>
                          <a:spcPct val="90000"/>
                        </a:lnSpc>
                        <a:buNone/>
                      </a:pPr>
                      <a:endParaRPr lang="zh-CN" altLang="en-US" sz="1600" b="1">
                        <a:solidFill>
                          <a:srgbClr val="FF0000"/>
                        </a:solidFill>
                      </a:endParaRPr>
                    </a:p>
                    <a:p>
                      <a:pPr algn="l">
                        <a:lnSpc>
                          <a:spcPct val="90000"/>
                        </a:lnSpc>
                        <a:buNone/>
                      </a:pPr>
                      <a:r>
                        <a:rPr lang="zh-CN" altLang="en-US" sz="1600" b="1">
                          <a:solidFill>
                            <a:srgbClr val="FF0000"/>
                          </a:solidFill>
                        </a:rPr>
                        <a:t>经费统计期间均为当年</a:t>
                      </a:r>
                      <a:r>
                        <a:rPr lang="en-US" altLang="zh-CN" sz="1600" b="1">
                          <a:solidFill>
                            <a:srgbClr val="FF0000"/>
                          </a:solidFill>
                        </a:rPr>
                        <a:t>1</a:t>
                      </a:r>
                      <a:r>
                        <a:rPr lang="zh-CN" altLang="en-US" sz="1600" b="1">
                          <a:solidFill>
                            <a:srgbClr val="FF0000"/>
                          </a:solidFill>
                        </a:rPr>
                        <a:t>月</a:t>
                      </a:r>
                      <a:r>
                        <a:rPr lang="en-US" altLang="zh-CN" sz="1600" b="1">
                          <a:solidFill>
                            <a:srgbClr val="FF0000"/>
                          </a:solidFill>
                        </a:rPr>
                        <a:t>1</a:t>
                      </a:r>
                      <a:r>
                        <a:rPr lang="zh-CN" altLang="en-US" sz="1600" b="1">
                          <a:solidFill>
                            <a:srgbClr val="FF0000"/>
                          </a:solidFill>
                        </a:rPr>
                        <a:t>日至</a:t>
                      </a:r>
                      <a:r>
                        <a:rPr lang="en-US" altLang="zh-CN" sz="1600" b="1">
                          <a:solidFill>
                            <a:srgbClr val="FF0000"/>
                          </a:solidFill>
                        </a:rPr>
                        <a:t>12</a:t>
                      </a:r>
                      <a:r>
                        <a:rPr lang="zh-CN" altLang="en-US" sz="1600" b="1">
                          <a:solidFill>
                            <a:srgbClr val="FF0000"/>
                          </a:solidFill>
                        </a:rPr>
                        <a:t>月</a:t>
                      </a:r>
                      <a:r>
                        <a:rPr lang="en-US" altLang="zh-CN" sz="1600" b="1">
                          <a:solidFill>
                            <a:srgbClr val="FF0000"/>
                          </a:solidFill>
                        </a:rPr>
                        <a:t>31</a:t>
                      </a:r>
                      <a:r>
                        <a:rPr lang="zh-CN" altLang="en-US" sz="1600" b="1">
                          <a:solidFill>
                            <a:srgbClr val="FF0000"/>
                          </a:solidFill>
                        </a:rPr>
                        <a:t>日期间内的工会经费（</a:t>
                      </a:r>
                      <a:r>
                        <a:rPr lang="zh-CN" altLang="en-US" sz="1600" b="1">
                          <a:solidFill>
                            <a:srgbClr val="FF0000"/>
                          </a:solidFill>
                          <a:sym typeface="+mn-ea"/>
                        </a:rPr>
                        <a:t>工会经费缴纳时的银行转账时间</a:t>
                      </a:r>
                      <a:r>
                        <a:rPr lang="zh-CN" altLang="en-US" sz="1600" b="1">
                          <a:solidFill>
                            <a:srgbClr val="FF0000"/>
                          </a:solidFill>
                        </a:rPr>
                        <a:t>）。</a:t>
                      </a:r>
                      <a:endParaRPr lang="zh-CN" altLang="en-US" sz="1600" b="1">
                        <a:solidFill>
                          <a:srgbClr val="FF0000"/>
                        </a:solidFill>
                      </a:endParaRPr>
                    </a:p>
                  </a:txBody>
                  <a:tcPr/>
                </a:tc>
                <a:tc hMerge="1">
                  <a:tcPr/>
                </a:tc>
                <a:tc hMerge="1">
                  <a:tcPr/>
                </a:tc>
              </a:tr>
              <a:tr h="892810">
                <a:tc>
                  <a:txBody>
                    <a:bodyPr/>
                    <a:p>
                      <a:pPr algn="ctr">
                        <a:lnSpc>
                          <a:spcPct val="90000"/>
                        </a:lnSpc>
                        <a:buNone/>
                      </a:pPr>
                      <a:endParaRPr lang="zh-CN" altLang="en-US" sz="1600">
                        <a:sym typeface="+mn-ea"/>
                      </a:endParaRPr>
                    </a:p>
                    <a:p>
                      <a:pPr algn="ctr">
                        <a:lnSpc>
                          <a:spcPct val="90000"/>
                        </a:lnSpc>
                        <a:buNone/>
                      </a:pPr>
                      <a:r>
                        <a:rPr lang="zh-CN" altLang="en-US" sz="1600">
                          <a:sym typeface="+mn-ea"/>
                        </a:rPr>
                        <a:t>经费使用</a:t>
                      </a:r>
                      <a:endParaRPr lang="zh-CN" altLang="en-US" sz="1600">
                        <a:sym typeface="+mn-ea"/>
                      </a:endParaRPr>
                    </a:p>
                  </a:txBody>
                  <a:tcPr/>
                </a:tc>
                <a:tc gridSpan="3">
                  <a:txBody>
                    <a:bodyPr/>
                    <a:p>
                      <a:pPr algn="l">
                        <a:lnSpc>
                          <a:spcPct val="90000"/>
                        </a:lnSpc>
                        <a:buNone/>
                      </a:pPr>
                      <a:endParaRPr lang="zh-CN" sz="1600"/>
                    </a:p>
                    <a:p>
                      <a:pPr algn="l">
                        <a:lnSpc>
                          <a:spcPct val="90000"/>
                        </a:lnSpc>
                        <a:buNone/>
                      </a:pPr>
                      <a:r>
                        <a:rPr lang="zh-CN" sz="1600"/>
                        <a:t>返还的</a:t>
                      </a:r>
                      <a:r>
                        <a:rPr sz="1600"/>
                        <a:t>工会经费全部用于小微企业工会组织开展工会工作和职工活动</a:t>
                      </a:r>
                      <a:r>
                        <a:rPr lang="zh-CN" sz="1600"/>
                        <a:t>，</a:t>
                      </a:r>
                      <a:r>
                        <a:rPr sz="1600"/>
                        <a:t>专款专用，</a:t>
                      </a:r>
                      <a:r>
                        <a:rPr sz="1600" b="1"/>
                        <a:t>不是给企业的，不能作为企业的收入</a:t>
                      </a:r>
                      <a:r>
                        <a:rPr lang="zh-CN" sz="1600" b="1"/>
                        <a:t>。</a:t>
                      </a:r>
                      <a:endParaRPr lang="zh-CN" sz="1600" b="1"/>
                    </a:p>
                  </a:txBody>
                  <a:tcPr/>
                </a:tc>
                <a:tc hMerge="1">
                  <a:tcPr/>
                </a:tc>
                <a:tc hMerge="1">
                  <a:tcPr/>
                </a:tc>
              </a:tr>
              <a:tr h="911225">
                <a:tc>
                  <a:txBody>
                    <a:bodyPr/>
                    <a:p>
                      <a:pPr algn="ctr">
                        <a:lnSpc>
                          <a:spcPct val="90000"/>
                        </a:lnSpc>
                        <a:buClrTx/>
                        <a:buSzTx/>
                        <a:buFontTx/>
                        <a:buNone/>
                      </a:pPr>
                      <a:endParaRPr lang="zh-CN" sz="1600"/>
                    </a:p>
                    <a:p>
                      <a:pPr algn="ctr">
                        <a:lnSpc>
                          <a:spcPct val="90000"/>
                        </a:lnSpc>
                        <a:buClrTx/>
                        <a:buSzTx/>
                        <a:buFontTx/>
                        <a:buNone/>
                      </a:pPr>
                      <a:endParaRPr lang="zh-CN" sz="1600"/>
                    </a:p>
                    <a:p>
                      <a:pPr algn="ctr">
                        <a:lnSpc>
                          <a:spcPct val="90000"/>
                        </a:lnSpc>
                        <a:buClrTx/>
                        <a:buSzTx/>
                        <a:buFontTx/>
                        <a:buNone/>
                      </a:pPr>
                      <a:r>
                        <a:rPr lang="zh-CN" sz="1600"/>
                        <a:t>返还金额</a:t>
                      </a:r>
                      <a:endParaRPr lang="zh-CN" sz="1600"/>
                    </a:p>
                  </a:txBody>
                  <a:tcPr/>
                </a:tc>
                <a:tc gridSpan="3">
                  <a:txBody>
                    <a:bodyPr/>
                    <a:p>
                      <a:pPr indent="0" algn="l" fontAlgn="auto">
                        <a:lnSpc>
                          <a:spcPts val="2500"/>
                        </a:lnSpc>
                        <a:buClrTx/>
                        <a:buSzTx/>
                        <a:buFontTx/>
                        <a:buNone/>
                      </a:pPr>
                      <a:r>
                        <a:rPr lang="zh-CN" sz="1600">
                          <a:sym typeface="+mn-ea"/>
                        </a:rPr>
                        <a:t>如单位前期已收到正常回拨的基层留成经费，则</a:t>
                      </a:r>
                      <a:r>
                        <a:rPr lang="zh-CN" sz="1600" b="1">
                          <a:sym typeface="+mn-ea"/>
                        </a:rPr>
                        <a:t>全返经费</a:t>
                      </a:r>
                      <a:r>
                        <a:rPr lang="en-US" altLang="zh-CN" sz="1600" b="1">
                          <a:sym typeface="+mn-ea"/>
                        </a:rPr>
                        <a:t>=</a:t>
                      </a:r>
                      <a:r>
                        <a:rPr lang="zh-CN" altLang="en-US" sz="1600" b="1">
                          <a:sym typeface="+mn-ea"/>
                        </a:rPr>
                        <a:t>符合条件的</a:t>
                      </a:r>
                      <a:r>
                        <a:rPr lang="zh-CN" sz="1600" b="1">
                          <a:sym typeface="+mn-ea"/>
                        </a:rPr>
                        <a:t>所缴经费总额</a:t>
                      </a:r>
                      <a:r>
                        <a:rPr lang="en-US" altLang="zh-CN" sz="1600" b="1">
                          <a:sym typeface="+mn-ea"/>
                        </a:rPr>
                        <a:t>-</a:t>
                      </a:r>
                      <a:r>
                        <a:rPr lang="zh-CN" sz="1600" b="1">
                          <a:sym typeface="+mn-ea"/>
                        </a:rPr>
                        <a:t>已回拨基层留成经费；</a:t>
                      </a:r>
                      <a:endParaRPr lang="zh-CN" sz="1600" b="1">
                        <a:sym typeface="+mn-ea"/>
                      </a:endParaRPr>
                    </a:p>
                    <a:p>
                      <a:pPr indent="0" algn="l" fontAlgn="auto">
                        <a:lnSpc>
                          <a:spcPts val="2500"/>
                        </a:lnSpc>
                        <a:buClrTx/>
                        <a:buSzTx/>
                        <a:buFontTx/>
                        <a:buNone/>
                      </a:pPr>
                      <a:r>
                        <a:rPr lang="zh-CN" sz="1600">
                          <a:sym typeface="+mn-ea"/>
                        </a:rPr>
                        <a:t>如单位前期未收到正常回拨经费，则</a:t>
                      </a:r>
                      <a:r>
                        <a:rPr lang="zh-CN" sz="1600" b="1">
                          <a:sym typeface="+mn-ea"/>
                        </a:rPr>
                        <a:t>全返经费</a:t>
                      </a:r>
                      <a:r>
                        <a:rPr lang="en-US" altLang="zh-CN" sz="1600" b="1">
                          <a:sym typeface="+mn-ea"/>
                        </a:rPr>
                        <a:t>=</a:t>
                      </a:r>
                      <a:r>
                        <a:rPr lang="zh-CN" altLang="en-US" sz="1600" b="1">
                          <a:sym typeface="+mn-ea"/>
                        </a:rPr>
                        <a:t>符合条件的</a:t>
                      </a:r>
                      <a:r>
                        <a:rPr lang="zh-CN" sz="1600" b="1">
                          <a:sym typeface="+mn-ea"/>
                        </a:rPr>
                        <a:t>所缴经费总额</a:t>
                      </a:r>
                      <a:r>
                        <a:rPr lang="zh-CN" sz="1600">
                          <a:sym typeface="+mn-ea"/>
                        </a:rPr>
                        <a:t>。</a:t>
                      </a:r>
                      <a:endParaRPr lang="zh-CN" sz="1600">
                        <a:sym typeface="+mn-ea"/>
                      </a:endParaRPr>
                    </a:p>
                  </a:txBody>
                  <a:tcPr/>
                </a:tc>
                <a:tc hMerge="1">
                  <a:tcPr/>
                </a:tc>
                <a:tc hMerge="1">
                  <a:tcPr/>
                </a:tc>
              </a:tr>
              <a:tr h="1073785">
                <a:tc>
                  <a:txBody>
                    <a:bodyPr/>
                    <a:p>
                      <a:pPr algn="ctr">
                        <a:lnSpc>
                          <a:spcPct val="90000"/>
                        </a:lnSpc>
                        <a:buClrTx/>
                        <a:buSzTx/>
                        <a:buFontTx/>
                        <a:buNone/>
                      </a:pPr>
                      <a:endParaRPr lang="zh-CN" altLang="en-US" sz="1600"/>
                    </a:p>
                    <a:p>
                      <a:pPr algn="ctr">
                        <a:lnSpc>
                          <a:spcPct val="90000"/>
                        </a:lnSpc>
                        <a:buClrTx/>
                        <a:buSzTx/>
                        <a:buFontTx/>
                        <a:buNone/>
                      </a:pPr>
                      <a:endParaRPr lang="zh-CN" altLang="en-US" sz="1600"/>
                    </a:p>
                    <a:p>
                      <a:pPr algn="ctr">
                        <a:lnSpc>
                          <a:spcPct val="90000"/>
                        </a:lnSpc>
                        <a:buClrTx/>
                        <a:buSzTx/>
                        <a:buFontTx/>
                        <a:buNone/>
                      </a:pPr>
                      <a:r>
                        <a:rPr lang="zh-CN" altLang="en-US" sz="1600"/>
                        <a:t>返还账户</a:t>
                      </a:r>
                      <a:endParaRPr lang="zh-CN" altLang="en-US" sz="1600"/>
                    </a:p>
                  </a:txBody>
                  <a:tcPr/>
                </a:tc>
                <a:tc gridSpan="3">
                  <a:txBody>
                    <a:bodyPr/>
                    <a:p>
                      <a:pPr indent="0" algn="l" fontAlgn="auto">
                        <a:lnSpc>
                          <a:spcPts val="2500"/>
                        </a:lnSpc>
                        <a:buClrTx/>
                        <a:buSzTx/>
                        <a:buFontTx/>
                        <a:buNone/>
                      </a:pPr>
                      <a:r>
                        <a:rPr lang="zh-CN" sz="1600">
                          <a:sym typeface="+mn-ea"/>
                        </a:rPr>
                        <a:t>如果企业工会单独建立了工会经费核算账户，</a:t>
                      </a:r>
                      <a:r>
                        <a:rPr lang="zh-CN" sz="1600" b="1">
                          <a:sym typeface="+mn-ea"/>
                        </a:rPr>
                        <a:t>全返经费应直接进入工会组织的账户</a:t>
                      </a:r>
                      <a:r>
                        <a:rPr lang="zh-CN" sz="1600">
                          <a:sym typeface="+mn-ea"/>
                        </a:rPr>
                        <a:t>，作为工会收入进行核算。</a:t>
                      </a:r>
                      <a:endParaRPr lang="zh-CN" sz="1600">
                        <a:sym typeface="+mn-ea"/>
                      </a:endParaRPr>
                    </a:p>
                    <a:p>
                      <a:pPr indent="0" algn="l" fontAlgn="auto">
                        <a:lnSpc>
                          <a:spcPts val="2500"/>
                        </a:lnSpc>
                        <a:buClrTx/>
                        <a:buSzTx/>
                        <a:buFontTx/>
                        <a:buNone/>
                      </a:pPr>
                      <a:r>
                        <a:rPr lang="zh-CN" sz="1600">
                          <a:sym typeface="+mn-ea"/>
                        </a:rPr>
                        <a:t>如果企业工会组织没有单独建立工会经费核算账户，</a:t>
                      </a:r>
                      <a:r>
                        <a:rPr lang="zh-CN" sz="1600" b="1">
                          <a:sym typeface="+mn-ea"/>
                        </a:rPr>
                        <a:t>那么</a:t>
                      </a:r>
                      <a:r>
                        <a:rPr lang="zh-CN" sz="1600" b="1">
                          <a:sym typeface="+mn-ea"/>
                        </a:rPr>
                        <a:t>全返</a:t>
                      </a:r>
                      <a:r>
                        <a:rPr lang="zh-CN" sz="1600" b="1">
                          <a:sym typeface="+mn-ea"/>
                        </a:rPr>
                        <a:t>的工会经费应当进入企业银行账户</a:t>
                      </a:r>
                      <a:r>
                        <a:rPr lang="zh-CN" sz="1600">
                          <a:sym typeface="+mn-ea"/>
                        </a:rPr>
                        <a:t>。</a:t>
                      </a:r>
                      <a:endParaRPr lang="zh-CN" sz="1600">
                        <a:sym typeface="+mn-ea"/>
                      </a:endParaRPr>
                    </a:p>
                  </a:txBody>
                  <a:tcPr/>
                </a:tc>
                <a:tc hMerge="1">
                  <a:tcPr/>
                </a:tc>
                <a:tc hMerge="1">
                  <a:tcPr/>
                </a:tc>
              </a:tr>
            </a:tbl>
          </a:graphicData>
        </a:graphic>
      </p:graphicFrame>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1"/>
            </p:custDataLst>
          </p:nvPr>
        </p:nvSpPr>
        <p:spPr>
          <a:xfrm>
            <a:off x="5768975" y="1936113"/>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01.</a:t>
            </a:r>
            <a:endPar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6" name="文本框 25"/>
          <p:cNvSpPr txBox="1"/>
          <p:nvPr>
            <p:custDataLst>
              <p:tags r:id="rId2"/>
            </p:custDataLst>
          </p:nvPr>
        </p:nvSpPr>
        <p:spPr>
          <a:xfrm>
            <a:off x="5768975" y="2948305"/>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02.</a:t>
            </a:r>
            <a:endPar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cxnSp>
        <p:nvCxnSpPr>
          <p:cNvPr id="38" name="直接连接符 37"/>
          <p:cNvCxnSpPr/>
          <p:nvPr>
            <p:custDataLst>
              <p:tags r:id="rId3"/>
            </p:custDataLst>
          </p:nvPr>
        </p:nvCxnSpPr>
        <p:spPr>
          <a:xfrm>
            <a:off x="5876925" y="1515110"/>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4"/>
            </p:custDataLst>
          </p:nvPr>
        </p:nvSpPr>
        <p:spPr>
          <a:xfrm>
            <a:off x="887096" y="1393190"/>
            <a:ext cx="1851660" cy="768350"/>
          </a:xfrm>
          <a:prstGeom prst="rect">
            <a:avLst/>
          </a:prstGeom>
          <a:noFill/>
        </p:spPr>
        <p:txBody>
          <a:bodyPr wrap="square" rtlCol="0">
            <a:normAutofit fontScale="87500"/>
          </a:bodyPr>
          <a:lstStyle/>
          <a:p>
            <a:pPr algn="r"/>
            <a:r>
              <a:rPr lang="zh-CN" altLang="en-US" sz="4400" b="1" spc="30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目录</a:t>
            </a:r>
            <a:endParaRPr lang="zh-CN" altLang="en-US" sz="4400" b="1" spc="30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custDataLst>
              <p:tags r:id="rId5"/>
            </p:custDataLst>
          </p:nvPr>
        </p:nvSpPr>
        <p:spPr>
          <a:xfrm>
            <a:off x="887095" y="2161540"/>
            <a:ext cx="1851660" cy="368300"/>
          </a:xfrm>
          <a:prstGeom prst="rect">
            <a:avLst/>
          </a:prstGeom>
          <a:noFill/>
        </p:spPr>
        <p:txBody>
          <a:bodyPr wrap="square" rtlCol="0">
            <a:normAutofit/>
          </a:bodyPr>
          <a:lstStyle/>
          <a:p>
            <a:pPr algn="r"/>
            <a:r>
              <a:rPr lang="en-US" altLang="zh-CN" spc="3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CONTENTS</a:t>
            </a:r>
            <a:endParaRPr lang="en-US" altLang="zh-CN" spc="3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矩形 15"/>
          <p:cNvSpPr/>
          <p:nvPr>
            <p:custDataLst>
              <p:tags r:id="rId6"/>
            </p:custDataLst>
          </p:nvPr>
        </p:nvSpPr>
        <p:spPr>
          <a:xfrm>
            <a:off x="2897505" y="1515110"/>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custDataLst>
              <p:tags r:id="rId7"/>
            </p:custDataLst>
          </p:nvPr>
        </p:nvSpPr>
        <p:spPr>
          <a:xfrm>
            <a:off x="5768975" y="3895090"/>
            <a:ext cx="958850" cy="768350"/>
          </a:xfrm>
          <a:prstGeom prst="rect">
            <a:avLst/>
          </a:prstGeom>
          <a:noFill/>
        </p:spPr>
        <p:txBody>
          <a:bodyPr wrap="square" rtlCol="0">
            <a:normAutofit/>
          </a:bodyPr>
          <a:p>
            <a:r>
              <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03.</a:t>
            </a:r>
            <a:endParaRPr lang="en-US" altLang="zh-CN" sz="4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 name="文本框 2"/>
          <p:cNvSpPr txBox="1"/>
          <p:nvPr>
            <p:custDataLst>
              <p:tags r:id="rId8"/>
            </p:custDataLst>
          </p:nvPr>
        </p:nvSpPr>
        <p:spPr>
          <a:xfrm>
            <a:off x="6878955" y="3869055"/>
            <a:ext cx="4951095" cy="770255"/>
          </a:xfrm>
          <a:prstGeom prst="rect">
            <a:avLst/>
          </a:prstGeom>
          <a:noFill/>
        </p:spPr>
        <p:txBody>
          <a:bodyPr wrap="square" bIns="46990" rtlCol="0" anchor="ctr" anchorCtr="0">
            <a:normAutofit/>
          </a:bodyPr>
          <a:p>
            <a:pPr fontAlgn="auto">
              <a:lnSpc>
                <a:spcPct val="120000"/>
              </a:lnSpc>
            </a:pPr>
            <a:r>
              <a:rPr lang="en-US" altLang="zh-CN" sz="2000" b="1"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2023</a:t>
            </a:r>
            <a:r>
              <a:rPr lang="zh-CN" altLang="en-US" sz="2000" b="1"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和</a:t>
            </a:r>
            <a:r>
              <a:rPr lang="en-US" altLang="zh-CN" sz="2000" b="1"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2024</a:t>
            </a:r>
            <a:r>
              <a:rPr lang="zh-CN" altLang="en-US" sz="2000" b="1"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年小额全返政策详解（新）</a:t>
            </a:r>
            <a:endParaRPr lang="zh-CN" altLang="en-US" sz="2000" b="1"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 name="文本框 3"/>
          <p:cNvSpPr txBox="1"/>
          <p:nvPr>
            <p:custDataLst>
              <p:tags r:id="rId9"/>
            </p:custDataLst>
          </p:nvPr>
        </p:nvSpPr>
        <p:spPr>
          <a:xfrm>
            <a:off x="6878955" y="2948303"/>
            <a:ext cx="4246245" cy="770400"/>
          </a:xfrm>
          <a:prstGeom prst="rect">
            <a:avLst/>
          </a:prstGeom>
          <a:noFill/>
        </p:spPr>
        <p:txBody>
          <a:bodyPr wrap="square" bIns="46990" rtlCol="0" anchor="ctr" anchorCtr="0">
            <a:normAutofit/>
          </a:bodyPr>
          <a:p>
            <a:pPr fontAlgn="auto">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历年全返政策异同点（新）</a:t>
            </a:r>
            <a:endPar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 name="文本框 4"/>
          <p:cNvSpPr txBox="1"/>
          <p:nvPr>
            <p:custDataLst>
              <p:tags r:id="rId10"/>
            </p:custDataLst>
          </p:nvPr>
        </p:nvSpPr>
        <p:spPr>
          <a:xfrm>
            <a:off x="6878955" y="1936113"/>
            <a:ext cx="4246245" cy="770400"/>
          </a:xfrm>
          <a:prstGeom prst="rect">
            <a:avLst/>
          </a:prstGeom>
          <a:noFill/>
        </p:spPr>
        <p:txBody>
          <a:bodyPr wrap="square" bIns="46990" rtlCol="0" anchor="ctr" anchorCtr="0">
            <a:normAutofit/>
          </a:bodyPr>
          <a:p>
            <a:pPr fontAlgn="auto">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最新变化</a:t>
            </a:r>
            <a:endParaRPr lang="zh-CN" altLang="en-US" sz="2000" dirty="0">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ustDataLst>
      <p:tags r:id="rId1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18285" y="4791710"/>
            <a:ext cx="6096000" cy="368300"/>
          </a:xfrm>
          <a:prstGeom prst="rect">
            <a:avLst/>
          </a:prstGeom>
          <a:noFill/>
        </p:spPr>
        <p:txBody>
          <a:bodyPr wrap="square" rtlCol="0" anchor="t">
            <a:spAutoFit/>
          </a:bodyPr>
          <a:p>
            <a:endParaRPr lang="zh-CN" altLang="en-US"/>
          </a:p>
        </p:txBody>
      </p:sp>
      <p:sp>
        <p:nvSpPr>
          <p:cNvPr id="4" name="文本框 3"/>
          <p:cNvSpPr txBox="1"/>
          <p:nvPr/>
        </p:nvSpPr>
        <p:spPr>
          <a:xfrm>
            <a:off x="1570355" y="1958340"/>
            <a:ext cx="9356725" cy="1245235"/>
          </a:xfrm>
          <a:prstGeom prst="rect">
            <a:avLst/>
          </a:prstGeom>
          <a:noFill/>
        </p:spPr>
        <p:txBody>
          <a:bodyPr wrap="square" rtlCol="0">
            <a:spAutoFit/>
          </a:bodyPr>
          <a:p>
            <a:pPr indent="0" fontAlgn="auto">
              <a:lnSpc>
                <a:spcPts val="3000"/>
              </a:lnSpc>
            </a:pPr>
            <a:r>
              <a:rPr lang="zh-CN" altLang="en-US" b="1"/>
              <a:t>上缴工会经费：</a:t>
            </a:r>
            <a:r>
              <a:rPr lang="zh-CN" altLang="en-US"/>
              <a:t>指的是建立工会组织的单位按照全部职工工资总额2%依法缴纳工会经费的40%部分。</a:t>
            </a:r>
            <a:r>
              <a:rPr lang="zh-CN" altLang="en-US">
                <a:sym typeface="+mn-ea"/>
              </a:rPr>
              <a:t>如不同费率混合缴纳则分别计算汇总</a:t>
            </a:r>
            <a:r>
              <a:rPr lang="zh-CN" altLang="en-US"/>
              <a:t>其中，建安企业、部分产业工会等少数工会组织，按特定比例实际上缴的工会经费数核算。</a:t>
            </a:r>
            <a:endParaRPr lang="zh-CN" altLang="en-US"/>
          </a:p>
        </p:txBody>
      </p:sp>
      <p:sp>
        <p:nvSpPr>
          <p:cNvPr id="5" name="文本框 4"/>
          <p:cNvSpPr txBox="1"/>
          <p:nvPr/>
        </p:nvSpPr>
        <p:spPr>
          <a:xfrm>
            <a:off x="721995" y="3758565"/>
            <a:ext cx="10747375" cy="1245235"/>
          </a:xfrm>
          <a:prstGeom prst="rect">
            <a:avLst/>
          </a:prstGeom>
          <a:noFill/>
        </p:spPr>
        <p:txBody>
          <a:bodyPr wrap="square" rtlCol="0">
            <a:spAutoFit/>
          </a:bodyPr>
          <a:p>
            <a:pPr indent="0" fontAlgn="auto">
              <a:lnSpc>
                <a:spcPts val="3000"/>
              </a:lnSpc>
            </a:pPr>
            <a:r>
              <a:rPr lang="zh-CN" altLang="en-US"/>
              <a:t>注意！！！</a:t>
            </a:r>
            <a:endParaRPr lang="zh-CN" altLang="en-US"/>
          </a:p>
          <a:p>
            <a:pPr indent="0" fontAlgn="auto">
              <a:lnSpc>
                <a:spcPts val="3000"/>
              </a:lnSpc>
            </a:pPr>
            <a:r>
              <a:rPr lang="zh-CN" altLang="en-US" b="1">
                <a:solidFill>
                  <a:srgbClr val="FF0000"/>
                </a:solidFill>
              </a:rPr>
              <a:t>未成立工会组织的缴费企业（单位）不享受政策！</a:t>
            </a:r>
            <a:endParaRPr lang="zh-CN" altLang="en-US" b="1">
              <a:solidFill>
                <a:srgbClr val="FF0000"/>
              </a:solidFill>
            </a:endParaRPr>
          </a:p>
          <a:p>
            <a:pPr indent="0" fontAlgn="auto">
              <a:lnSpc>
                <a:spcPts val="3000"/>
              </a:lnSpc>
            </a:pPr>
            <a:r>
              <a:rPr lang="zh-CN" altLang="en-US" b="1">
                <a:solidFill>
                  <a:srgbClr val="FF0000"/>
                </a:solidFill>
              </a:rPr>
              <a:t>国有及国有控股企业和由财政资金保障基本支出的党政机关、事业单位中的小额缴费工会组织不享受政策！</a:t>
            </a:r>
            <a:endParaRPr lang="zh-CN" altLang="en-US" b="1">
              <a:solidFill>
                <a:srgbClr val="FF0000"/>
              </a:solidFill>
            </a:endParaRPr>
          </a:p>
        </p:txBody>
      </p:sp>
      <p:sp>
        <p:nvSpPr>
          <p:cNvPr id="6" name="文本框 5"/>
          <p:cNvSpPr txBox="1"/>
          <p:nvPr/>
        </p:nvSpPr>
        <p:spPr>
          <a:xfrm>
            <a:off x="639445" y="436245"/>
            <a:ext cx="8531860" cy="1522095"/>
          </a:xfrm>
          <a:prstGeom prst="rect">
            <a:avLst/>
          </a:prstGeom>
          <a:noFill/>
        </p:spPr>
        <p:txBody>
          <a:bodyPr wrap="square" rtlCol="0">
            <a:spAutoFit/>
          </a:bodyPr>
          <a:p>
            <a:pPr indent="0" fontAlgn="auto">
              <a:lnSpc>
                <a:spcPts val="3000"/>
              </a:lnSpc>
            </a:pPr>
            <a:r>
              <a:rPr lang="zh-CN" altLang="en-US" sz="2000" b="1"/>
              <a:t>一、政策对象范围</a:t>
            </a:r>
            <a:endParaRPr lang="zh-CN" altLang="en-US" sz="2000" b="1"/>
          </a:p>
          <a:p>
            <a:pPr indent="0" fontAlgn="auto">
              <a:lnSpc>
                <a:spcPts val="3000"/>
              </a:lnSpc>
            </a:pPr>
            <a:endParaRPr lang="zh-CN" altLang="en-US"/>
          </a:p>
          <a:p>
            <a:pPr indent="0" fontAlgn="auto">
              <a:lnSpc>
                <a:spcPts val="3000"/>
              </a:lnSpc>
            </a:pPr>
            <a:r>
              <a:rPr lang="zh-CN" altLang="en-US"/>
              <a:t>政策对象范围为</a:t>
            </a:r>
            <a:r>
              <a:rPr lang="zh-CN" altLang="en-US">
                <a:solidFill>
                  <a:srgbClr val="FF0000"/>
                </a:solidFill>
              </a:rPr>
              <a:t>全年</a:t>
            </a:r>
            <a:r>
              <a:rPr lang="zh-CN" altLang="en-US" u="sng">
                <a:solidFill>
                  <a:srgbClr val="FF0000"/>
                </a:solidFill>
              </a:rPr>
              <a:t>上缴工会经费</a:t>
            </a:r>
            <a:r>
              <a:rPr lang="zh-CN" altLang="en-US">
                <a:solidFill>
                  <a:srgbClr val="FF0000"/>
                </a:solidFill>
              </a:rPr>
              <a:t>低于1万元(不含）</a:t>
            </a:r>
            <a:r>
              <a:rPr lang="zh-CN" altLang="en-US"/>
              <a:t>的</a:t>
            </a:r>
            <a:r>
              <a:rPr lang="zh-CN" altLang="en-US">
                <a:solidFill>
                  <a:srgbClr val="FF0000"/>
                </a:solidFill>
              </a:rPr>
              <a:t>小额缴费工会组织</a:t>
            </a:r>
            <a:r>
              <a:rPr lang="zh-CN" altLang="en-US"/>
              <a:t>。</a:t>
            </a:r>
            <a:endParaRPr lang="zh-CN" altLang="en-US"/>
          </a:p>
          <a:p>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下箭头 26"/>
          <p:cNvSpPr/>
          <p:nvPr>
            <p:custDataLst>
              <p:tags r:id="rId1"/>
            </p:custDataLst>
          </p:nvPr>
        </p:nvSpPr>
        <p:spPr>
          <a:xfrm>
            <a:off x="3788410" y="4461510"/>
            <a:ext cx="259080" cy="3759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下箭头 24"/>
          <p:cNvSpPr/>
          <p:nvPr>
            <p:custDataLst>
              <p:tags r:id="rId2"/>
            </p:custDataLst>
          </p:nvPr>
        </p:nvSpPr>
        <p:spPr>
          <a:xfrm>
            <a:off x="3788410" y="3392805"/>
            <a:ext cx="259080" cy="3759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2256155" y="319405"/>
            <a:ext cx="1431925" cy="481330"/>
          </a:xfrm>
          <a:prstGeom prst="roundRect">
            <a:avLst/>
          </a:prstGeom>
          <a:noFill/>
          <a:ln>
            <a:no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普通单位</a:t>
            </a:r>
            <a:r>
              <a:rPr lang="en-US" altLang="zh-CN" b="1">
                <a:solidFill>
                  <a:schemeClr val="tx1"/>
                </a:solidFill>
              </a:rPr>
              <a:t>1</a:t>
            </a:r>
            <a:endParaRPr lang="en-US" altLang="zh-CN" b="1">
              <a:solidFill>
                <a:schemeClr val="tx1"/>
              </a:solidFill>
            </a:endParaRPr>
          </a:p>
        </p:txBody>
      </p:sp>
      <p:sp>
        <p:nvSpPr>
          <p:cNvPr id="8" name="圆角矩形 7"/>
          <p:cNvSpPr/>
          <p:nvPr>
            <p:custDataLst>
              <p:tags r:id="rId3"/>
            </p:custDataLst>
          </p:nvPr>
        </p:nvSpPr>
        <p:spPr>
          <a:xfrm>
            <a:off x="3037840" y="2772410"/>
            <a:ext cx="2466975" cy="6877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ym typeface="+mn-ea"/>
              </a:rPr>
              <a:t>月上缴工会经费80</a:t>
            </a:r>
            <a:r>
              <a:rPr lang="en-US" altLang="zh-CN">
                <a:sym typeface="+mn-ea"/>
              </a:rPr>
              <a:t>0</a:t>
            </a:r>
            <a:r>
              <a:rPr lang="zh-CN" altLang="en-US">
                <a:sym typeface="+mn-ea"/>
              </a:rPr>
              <a:t>元（200</a:t>
            </a:r>
            <a:r>
              <a:rPr lang="en-US" altLang="zh-CN">
                <a:sym typeface="+mn-ea"/>
              </a:rPr>
              <a:t>0</a:t>
            </a:r>
            <a:r>
              <a:rPr lang="zh-CN" altLang="en-US">
                <a:sym typeface="+mn-ea"/>
              </a:rPr>
              <a:t>*40%=80</a:t>
            </a:r>
            <a:r>
              <a:rPr lang="en-US" altLang="zh-CN">
                <a:sym typeface="+mn-ea"/>
              </a:rPr>
              <a:t>0</a:t>
            </a:r>
            <a:r>
              <a:rPr lang="zh-CN" altLang="en-US">
                <a:sym typeface="+mn-ea"/>
              </a:rPr>
              <a:t>）</a:t>
            </a:r>
            <a:endParaRPr lang="zh-CN" altLang="en-US"/>
          </a:p>
        </p:txBody>
      </p:sp>
      <p:sp>
        <p:nvSpPr>
          <p:cNvPr id="9" name="下箭头 8"/>
          <p:cNvSpPr/>
          <p:nvPr/>
        </p:nvSpPr>
        <p:spPr>
          <a:xfrm rot="20160000">
            <a:off x="3043555" y="2259965"/>
            <a:ext cx="224790" cy="53149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3872230" y="2414905"/>
            <a:ext cx="1504315" cy="337185"/>
          </a:xfrm>
          <a:prstGeom prst="rect">
            <a:avLst/>
          </a:prstGeom>
          <a:noFill/>
        </p:spPr>
        <p:txBody>
          <a:bodyPr wrap="square" rtlCol="0" anchor="t">
            <a:spAutoFit/>
          </a:bodyPr>
          <a:p>
            <a:r>
              <a:rPr lang="zh-CN" altLang="en-US" sz="1600" b="1">
                <a:sym typeface="+mn-ea"/>
              </a:rPr>
              <a:t>40%上缴部分</a:t>
            </a:r>
            <a:endParaRPr lang="zh-CN" altLang="en-US" sz="1600" b="1">
              <a:sym typeface="+mn-ea"/>
            </a:endParaRPr>
          </a:p>
        </p:txBody>
      </p:sp>
      <p:sp>
        <p:nvSpPr>
          <p:cNvPr id="12" name="下箭头 11"/>
          <p:cNvSpPr/>
          <p:nvPr>
            <p:custDataLst>
              <p:tags r:id="rId4"/>
            </p:custDataLst>
          </p:nvPr>
        </p:nvSpPr>
        <p:spPr>
          <a:xfrm rot="1080000">
            <a:off x="2340610" y="2262505"/>
            <a:ext cx="259080" cy="5861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525780" y="2237105"/>
            <a:ext cx="1469390" cy="583565"/>
          </a:xfrm>
          <a:prstGeom prst="rect">
            <a:avLst/>
          </a:prstGeom>
          <a:noFill/>
        </p:spPr>
        <p:txBody>
          <a:bodyPr wrap="square" rtlCol="0" anchor="t">
            <a:spAutoFit/>
          </a:bodyPr>
          <a:p>
            <a:pPr algn="ctr"/>
            <a:r>
              <a:rPr lang="en-US" altLang="zh-CN" sz="1600" b="1">
                <a:sym typeface="+mn-ea"/>
              </a:rPr>
              <a:t>6</a:t>
            </a:r>
            <a:r>
              <a:rPr lang="zh-CN" altLang="en-US" sz="1600" b="1">
                <a:sym typeface="+mn-ea"/>
              </a:rPr>
              <a:t>0%应返基层留成部分</a:t>
            </a:r>
            <a:endParaRPr lang="zh-CN" altLang="en-US" sz="1600" b="1">
              <a:sym typeface="+mn-ea"/>
            </a:endParaRPr>
          </a:p>
        </p:txBody>
      </p:sp>
      <p:sp>
        <p:nvSpPr>
          <p:cNvPr id="15" name="圆角矩形 14"/>
          <p:cNvSpPr/>
          <p:nvPr>
            <p:custDataLst>
              <p:tags r:id="rId5"/>
            </p:custDataLst>
          </p:nvPr>
        </p:nvSpPr>
        <p:spPr>
          <a:xfrm>
            <a:off x="417830" y="2813685"/>
            <a:ext cx="2449830" cy="6877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ym typeface="+mn-ea"/>
              </a:rPr>
              <a:t>应返基层经费</a:t>
            </a:r>
            <a:r>
              <a:rPr lang="en-US" altLang="zh-CN">
                <a:sym typeface="+mn-ea"/>
              </a:rPr>
              <a:t>12</a:t>
            </a:r>
            <a:r>
              <a:rPr lang="zh-CN" altLang="en-US">
                <a:sym typeface="+mn-ea"/>
              </a:rPr>
              <a:t>0</a:t>
            </a:r>
            <a:r>
              <a:rPr lang="en-US" altLang="zh-CN">
                <a:sym typeface="+mn-ea"/>
              </a:rPr>
              <a:t>0</a:t>
            </a:r>
            <a:r>
              <a:rPr lang="zh-CN" altLang="en-US">
                <a:sym typeface="+mn-ea"/>
              </a:rPr>
              <a:t>元（200</a:t>
            </a:r>
            <a:r>
              <a:rPr lang="en-US" altLang="zh-CN">
                <a:sym typeface="+mn-ea"/>
              </a:rPr>
              <a:t>0</a:t>
            </a:r>
            <a:r>
              <a:rPr lang="zh-CN" altLang="en-US">
                <a:sym typeface="+mn-ea"/>
              </a:rPr>
              <a:t>*</a:t>
            </a:r>
            <a:r>
              <a:rPr lang="en-US" altLang="zh-CN">
                <a:sym typeface="+mn-ea"/>
              </a:rPr>
              <a:t>6</a:t>
            </a:r>
            <a:r>
              <a:rPr lang="zh-CN" altLang="en-US">
                <a:sym typeface="+mn-ea"/>
              </a:rPr>
              <a:t>0%=</a:t>
            </a:r>
            <a:r>
              <a:rPr lang="en-US" altLang="zh-CN">
                <a:sym typeface="+mn-ea"/>
              </a:rPr>
              <a:t>12</a:t>
            </a:r>
            <a:r>
              <a:rPr lang="zh-CN" altLang="en-US">
                <a:sym typeface="+mn-ea"/>
              </a:rPr>
              <a:t>0</a:t>
            </a:r>
            <a:r>
              <a:rPr lang="en-US" altLang="zh-CN">
                <a:sym typeface="+mn-ea"/>
              </a:rPr>
              <a:t>0</a:t>
            </a:r>
            <a:r>
              <a:rPr lang="zh-CN" altLang="en-US">
                <a:sym typeface="+mn-ea"/>
              </a:rPr>
              <a:t>）</a:t>
            </a:r>
            <a:endParaRPr lang="zh-CN" altLang="en-US"/>
          </a:p>
        </p:txBody>
      </p:sp>
      <p:sp>
        <p:nvSpPr>
          <p:cNvPr id="16" name="下箭头 15"/>
          <p:cNvSpPr/>
          <p:nvPr>
            <p:custDataLst>
              <p:tags r:id="rId6"/>
            </p:custDataLst>
          </p:nvPr>
        </p:nvSpPr>
        <p:spPr>
          <a:xfrm>
            <a:off x="2806700" y="1383030"/>
            <a:ext cx="259080" cy="27178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custDataLst>
              <p:tags r:id="rId7"/>
            </p:custDataLst>
          </p:nvPr>
        </p:nvSpPr>
        <p:spPr>
          <a:xfrm>
            <a:off x="1868805" y="1664970"/>
            <a:ext cx="2619375" cy="6877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ym typeface="+mn-ea"/>
              </a:rPr>
              <a:t>月</a:t>
            </a:r>
            <a:r>
              <a:rPr lang="zh-CN" altLang="en-US"/>
              <a:t>缴纳工会经费200</a:t>
            </a:r>
            <a:r>
              <a:rPr lang="en-US" altLang="zh-CN"/>
              <a:t>0</a:t>
            </a:r>
            <a:r>
              <a:rPr lang="zh-CN" altLang="en-US"/>
              <a:t>元</a:t>
            </a:r>
            <a:endParaRPr lang="zh-CN" altLang="en-US"/>
          </a:p>
          <a:p>
            <a:pPr algn="ctr"/>
            <a:r>
              <a:rPr lang="zh-CN" altLang="en-US"/>
              <a:t>（1</a:t>
            </a:r>
            <a:r>
              <a:rPr lang="en-US" altLang="zh-CN"/>
              <a:t>0</a:t>
            </a:r>
            <a:r>
              <a:rPr lang="zh-CN" altLang="en-US"/>
              <a:t>万*2%费率=200</a:t>
            </a:r>
            <a:r>
              <a:rPr lang="en-US" altLang="zh-CN"/>
              <a:t>0</a:t>
            </a:r>
            <a:r>
              <a:rPr lang="zh-CN" altLang="en-US"/>
              <a:t>）</a:t>
            </a:r>
            <a:endParaRPr lang="zh-CN" altLang="en-US"/>
          </a:p>
        </p:txBody>
      </p:sp>
      <p:sp>
        <p:nvSpPr>
          <p:cNvPr id="17" name="圆角矩形 16"/>
          <p:cNvSpPr/>
          <p:nvPr>
            <p:custDataLst>
              <p:tags r:id="rId8"/>
            </p:custDataLst>
          </p:nvPr>
        </p:nvSpPr>
        <p:spPr>
          <a:xfrm>
            <a:off x="2319655" y="3811270"/>
            <a:ext cx="2939415" cy="6877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ym typeface="+mn-ea"/>
              </a:rPr>
              <a:t>年度上缴工会经费</a:t>
            </a:r>
            <a:r>
              <a:rPr lang="en-US" altLang="zh-CN">
                <a:sym typeface="+mn-ea"/>
              </a:rPr>
              <a:t>96</a:t>
            </a:r>
            <a:r>
              <a:rPr lang="zh-CN" altLang="en-US">
                <a:sym typeface="+mn-ea"/>
              </a:rPr>
              <a:t>0</a:t>
            </a:r>
            <a:r>
              <a:rPr lang="en-US" altLang="zh-CN">
                <a:sym typeface="+mn-ea"/>
              </a:rPr>
              <a:t>0</a:t>
            </a:r>
            <a:r>
              <a:rPr lang="zh-CN" altLang="en-US">
                <a:sym typeface="+mn-ea"/>
              </a:rPr>
              <a:t>元（</a:t>
            </a:r>
            <a:r>
              <a:rPr lang="en-US" altLang="zh-CN">
                <a:sym typeface="+mn-ea"/>
              </a:rPr>
              <a:t>800</a:t>
            </a:r>
            <a:r>
              <a:rPr lang="zh-CN" altLang="en-US">
                <a:sym typeface="+mn-ea"/>
              </a:rPr>
              <a:t>*</a:t>
            </a:r>
            <a:r>
              <a:rPr lang="en-US" altLang="zh-CN">
                <a:sym typeface="+mn-ea"/>
              </a:rPr>
              <a:t>12</a:t>
            </a:r>
            <a:r>
              <a:rPr lang="zh-CN" altLang="en-US">
                <a:sym typeface="+mn-ea"/>
              </a:rPr>
              <a:t>个月=</a:t>
            </a:r>
            <a:r>
              <a:rPr lang="en-US" altLang="zh-CN">
                <a:sym typeface="+mn-ea"/>
              </a:rPr>
              <a:t>9600</a:t>
            </a:r>
            <a:r>
              <a:rPr lang="zh-CN" altLang="en-US">
                <a:sym typeface="+mn-ea"/>
              </a:rPr>
              <a:t>元）</a:t>
            </a:r>
            <a:endParaRPr lang="zh-CN" altLang="en-US"/>
          </a:p>
        </p:txBody>
      </p:sp>
      <p:sp>
        <p:nvSpPr>
          <p:cNvPr id="26" name="圆角矩形 25"/>
          <p:cNvSpPr/>
          <p:nvPr>
            <p:custDataLst>
              <p:tags r:id="rId9"/>
            </p:custDataLst>
          </p:nvPr>
        </p:nvSpPr>
        <p:spPr>
          <a:xfrm>
            <a:off x="1869440" y="4808855"/>
            <a:ext cx="3635375" cy="68770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ym typeface="+mn-ea"/>
              </a:rPr>
              <a:t>年度上缴工会经费</a:t>
            </a:r>
            <a:r>
              <a:rPr lang="en-US" altLang="zh-CN">
                <a:sym typeface="+mn-ea"/>
              </a:rPr>
              <a:t>96</a:t>
            </a:r>
            <a:r>
              <a:rPr lang="zh-CN" altLang="en-US">
                <a:sym typeface="+mn-ea"/>
              </a:rPr>
              <a:t>0</a:t>
            </a:r>
            <a:r>
              <a:rPr lang="en-US" altLang="zh-CN">
                <a:sym typeface="+mn-ea"/>
              </a:rPr>
              <a:t>0</a:t>
            </a:r>
            <a:r>
              <a:rPr lang="zh-CN" altLang="en-US">
                <a:sym typeface="+mn-ea"/>
              </a:rPr>
              <a:t>元</a:t>
            </a:r>
            <a:r>
              <a:rPr lang="en-US" altLang="zh-CN">
                <a:sym typeface="+mn-ea"/>
              </a:rPr>
              <a:t>&lt;1</a:t>
            </a:r>
            <a:r>
              <a:rPr lang="zh-CN" altLang="en-US">
                <a:sym typeface="+mn-ea"/>
              </a:rPr>
              <a:t>万元，符合全返条件！</a:t>
            </a:r>
            <a:endParaRPr lang="zh-CN" altLang="en-US">
              <a:sym typeface="+mn-ea"/>
            </a:endParaRPr>
          </a:p>
        </p:txBody>
      </p:sp>
      <p:sp>
        <p:nvSpPr>
          <p:cNvPr id="2" name="下箭头 1"/>
          <p:cNvSpPr/>
          <p:nvPr>
            <p:custDataLst>
              <p:tags r:id="rId10"/>
            </p:custDataLst>
          </p:nvPr>
        </p:nvSpPr>
        <p:spPr>
          <a:xfrm>
            <a:off x="9372600" y="4461510"/>
            <a:ext cx="259080" cy="3759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custDataLst>
              <p:tags r:id="rId11"/>
            </p:custDataLst>
          </p:nvPr>
        </p:nvSpPr>
        <p:spPr>
          <a:xfrm>
            <a:off x="7840345" y="319405"/>
            <a:ext cx="1431925" cy="481330"/>
          </a:xfrm>
          <a:prstGeom prst="roundRect">
            <a:avLst/>
          </a:prstGeom>
          <a:noFill/>
          <a:ln>
            <a:no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b="1">
                <a:solidFill>
                  <a:schemeClr val="tx1"/>
                </a:solidFill>
                <a:sym typeface="+mn-ea"/>
              </a:rPr>
              <a:t>普通</a:t>
            </a:r>
            <a:r>
              <a:rPr lang="zh-CN" altLang="en-US" b="1">
                <a:solidFill>
                  <a:schemeClr val="tx1"/>
                </a:solidFill>
                <a:sym typeface="+mn-ea"/>
              </a:rPr>
              <a:t>单位</a:t>
            </a:r>
            <a:r>
              <a:rPr lang="zh-CN" altLang="en-US" b="1">
                <a:solidFill>
                  <a:schemeClr val="tx1"/>
                </a:solidFill>
                <a:sym typeface="+mn-ea"/>
              </a:rPr>
              <a:t>2</a:t>
            </a:r>
            <a:endParaRPr lang="zh-CN" altLang="en-US" b="1">
              <a:solidFill>
                <a:schemeClr val="tx1"/>
              </a:solidFill>
              <a:sym typeface="+mn-ea"/>
            </a:endParaRPr>
          </a:p>
        </p:txBody>
      </p:sp>
      <p:sp>
        <p:nvSpPr>
          <p:cNvPr id="10" name="圆角矩形 9"/>
          <p:cNvSpPr/>
          <p:nvPr>
            <p:custDataLst>
              <p:tags r:id="rId12"/>
            </p:custDataLst>
          </p:nvPr>
        </p:nvSpPr>
        <p:spPr>
          <a:xfrm>
            <a:off x="6809740" y="1259205"/>
            <a:ext cx="4273550" cy="9779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t>在</a:t>
            </a:r>
            <a:r>
              <a:rPr lang="en-US" altLang="zh-CN"/>
              <a:t>2023</a:t>
            </a:r>
            <a:r>
              <a:rPr lang="zh-CN"/>
              <a:t>年</a:t>
            </a:r>
            <a:r>
              <a:rPr lang="zh-CN" altLang="en-US"/>
              <a:t>内，足额缴纳工会经费</a:t>
            </a:r>
            <a:endParaRPr lang="zh-CN" altLang="en-US"/>
          </a:p>
          <a:p>
            <a:pPr algn="ctr"/>
            <a:r>
              <a:rPr lang="zh-CN" altLang="en-US"/>
              <a:t>共计</a:t>
            </a:r>
            <a:r>
              <a:rPr lang="en-US" altLang="zh-CN"/>
              <a:t>3</a:t>
            </a:r>
            <a:r>
              <a:rPr lang="zh-CN" altLang="en-US"/>
              <a:t>万元</a:t>
            </a:r>
            <a:endParaRPr lang="zh-CN" altLang="en-US"/>
          </a:p>
        </p:txBody>
      </p:sp>
      <p:sp>
        <p:nvSpPr>
          <p:cNvPr id="14" name="圆角矩形 13"/>
          <p:cNvSpPr/>
          <p:nvPr>
            <p:custDataLst>
              <p:tags r:id="rId13"/>
            </p:custDataLst>
          </p:nvPr>
        </p:nvSpPr>
        <p:spPr>
          <a:xfrm>
            <a:off x="8000365" y="3768725"/>
            <a:ext cx="2932430" cy="6877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ym typeface="+mn-ea"/>
              </a:rPr>
              <a:t>年度上缴工会经费</a:t>
            </a:r>
            <a:r>
              <a:rPr lang="en-US" altLang="zh-CN">
                <a:sym typeface="+mn-ea"/>
              </a:rPr>
              <a:t>1.2</a:t>
            </a:r>
            <a:r>
              <a:rPr lang="zh-CN" altLang="en-US">
                <a:sym typeface="+mn-ea"/>
              </a:rPr>
              <a:t>万元（</a:t>
            </a:r>
            <a:r>
              <a:rPr lang="en-US" altLang="zh-CN">
                <a:sym typeface="+mn-ea"/>
              </a:rPr>
              <a:t>3</a:t>
            </a:r>
            <a:r>
              <a:rPr lang="zh-CN" altLang="en-US">
                <a:sym typeface="+mn-ea"/>
              </a:rPr>
              <a:t>*40%=</a:t>
            </a:r>
            <a:r>
              <a:rPr lang="en-US" altLang="zh-CN">
                <a:sym typeface="+mn-ea"/>
              </a:rPr>
              <a:t>1.2</a:t>
            </a:r>
            <a:r>
              <a:rPr lang="zh-CN" altLang="en-US">
                <a:sym typeface="+mn-ea"/>
              </a:rPr>
              <a:t>）</a:t>
            </a:r>
            <a:endParaRPr lang="zh-CN" altLang="en-US"/>
          </a:p>
        </p:txBody>
      </p:sp>
      <p:sp>
        <p:nvSpPr>
          <p:cNvPr id="18" name="下箭头 17"/>
          <p:cNvSpPr/>
          <p:nvPr>
            <p:custDataLst>
              <p:tags r:id="rId14"/>
            </p:custDataLst>
          </p:nvPr>
        </p:nvSpPr>
        <p:spPr>
          <a:xfrm rot="20760000">
            <a:off x="9390380" y="2242185"/>
            <a:ext cx="224790" cy="151384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custDataLst>
              <p:tags r:id="rId15"/>
            </p:custDataLst>
          </p:nvPr>
        </p:nvSpPr>
        <p:spPr>
          <a:xfrm>
            <a:off x="9657080" y="2814320"/>
            <a:ext cx="1504315" cy="337185"/>
          </a:xfrm>
          <a:prstGeom prst="rect">
            <a:avLst/>
          </a:prstGeom>
          <a:noFill/>
        </p:spPr>
        <p:txBody>
          <a:bodyPr wrap="square" rtlCol="0" anchor="t">
            <a:spAutoFit/>
          </a:bodyPr>
          <a:p>
            <a:r>
              <a:rPr lang="zh-CN" altLang="en-US" sz="1600" b="1">
                <a:sym typeface="+mn-ea"/>
              </a:rPr>
              <a:t>40%上缴部分</a:t>
            </a:r>
            <a:endParaRPr lang="zh-CN" altLang="en-US" sz="1600" b="1">
              <a:sym typeface="+mn-ea"/>
            </a:endParaRPr>
          </a:p>
        </p:txBody>
      </p:sp>
      <p:sp>
        <p:nvSpPr>
          <p:cNvPr id="20" name="下箭头 19"/>
          <p:cNvSpPr/>
          <p:nvPr>
            <p:custDataLst>
              <p:tags r:id="rId16"/>
            </p:custDataLst>
          </p:nvPr>
        </p:nvSpPr>
        <p:spPr>
          <a:xfrm rot="1080000">
            <a:off x="8085455" y="2208530"/>
            <a:ext cx="259080" cy="5861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custDataLst>
              <p:tags r:id="rId17"/>
            </p:custDataLst>
          </p:nvPr>
        </p:nvSpPr>
        <p:spPr>
          <a:xfrm>
            <a:off x="6564630" y="2243455"/>
            <a:ext cx="1469390" cy="583565"/>
          </a:xfrm>
          <a:prstGeom prst="rect">
            <a:avLst/>
          </a:prstGeom>
          <a:noFill/>
        </p:spPr>
        <p:txBody>
          <a:bodyPr wrap="square" rtlCol="0" anchor="t">
            <a:spAutoFit/>
          </a:bodyPr>
          <a:p>
            <a:pPr algn="ctr"/>
            <a:r>
              <a:rPr lang="en-US" altLang="zh-CN" sz="1600" b="1">
                <a:sym typeface="+mn-ea"/>
              </a:rPr>
              <a:t>6</a:t>
            </a:r>
            <a:r>
              <a:rPr lang="zh-CN" altLang="en-US" sz="1600" b="1">
                <a:sym typeface="+mn-ea"/>
              </a:rPr>
              <a:t>0%应返基层留成部分</a:t>
            </a:r>
            <a:endParaRPr lang="zh-CN" altLang="en-US" sz="1600" b="1">
              <a:sym typeface="+mn-ea"/>
            </a:endParaRPr>
          </a:p>
        </p:txBody>
      </p:sp>
      <p:sp>
        <p:nvSpPr>
          <p:cNvPr id="22" name="圆角矩形 21"/>
          <p:cNvSpPr/>
          <p:nvPr>
            <p:custDataLst>
              <p:tags r:id="rId18"/>
            </p:custDataLst>
          </p:nvPr>
        </p:nvSpPr>
        <p:spPr>
          <a:xfrm>
            <a:off x="6205855" y="2814320"/>
            <a:ext cx="2519045" cy="6877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ym typeface="+mn-ea"/>
              </a:rPr>
              <a:t>应返基层经费</a:t>
            </a:r>
            <a:r>
              <a:rPr lang="en-US">
                <a:sym typeface="+mn-ea"/>
              </a:rPr>
              <a:t>1.8</a:t>
            </a:r>
            <a:r>
              <a:rPr lang="zh-CN" altLang="en-US">
                <a:sym typeface="+mn-ea"/>
              </a:rPr>
              <a:t>万元（</a:t>
            </a:r>
            <a:r>
              <a:rPr lang="en-US" altLang="zh-CN">
                <a:sym typeface="+mn-ea"/>
              </a:rPr>
              <a:t>3</a:t>
            </a:r>
            <a:r>
              <a:rPr lang="zh-CN" altLang="en-US">
                <a:sym typeface="+mn-ea"/>
              </a:rPr>
              <a:t>*</a:t>
            </a:r>
            <a:r>
              <a:rPr lang="en-US" altLang="zh-CN">
                <a:sym typeface="+mn-ea"/>
              </a:rPr>
              <a:t>6</a:t>
            </a:r>
            <a:r>
              <a:rPr lang="zh-CN" altLang="en-US">
                <a:sym typeface="+mn-ea"/>
              </a:rPr>
              <a:t>0%=</a:t>
            </a:r>
            <a:r>
              <a:rPr lang="en-US" altLang="zh-CN">
                <a:sym typeface="+mn-ea"/>
              </a:rPr>
              <a:t>1.8</a:t>
            </a:r>
            <a:r>
              <a:rPr lang="zh-CN" altLang="en-US">
                <a:sym typeface="+mn-ea"/>
              </a:rPr>
              <a:t>）</a:t>
            </a:r>
            <a:endParaRPr lang="zh-CN" altLang="en-US"/>
          </a:p>
        </p:txBody>
      </p:sp>
      <p:sp>
        <p:nvSpPr>
          <p:cNvPr id="30" name="圆角矩形 29"/>
          <p:cNvSpPr/>
          <p:nvPr>
            <p:custDataLst>
              <p:tags r:id="rId19"/>
            </p:custDataLst>
          </p:nvPr>
        </p:nvSpPr>
        <p:spPr>
          <a:xfrm>
            <a:off x="7622540" y="4808855"/>
            <a:ext cx="3740785" cy="68770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ym typeface="+mn-ea"/>
              </a:rPr>
              <a:t>年度上缴工会经费</a:t>
            </a:r>
            <a:r>
              <a:rPr lang="en-US">
                <a:sym typeface="+mn-ea"/>
              </a:rPr>
              <a:t>1.2</a:t>
            </a:r>
            <a:r>
              <a:rPr lang="zh-CN" altLang="en-US">
                <a:sym typeface="+mn-ea"/>
              </a:rPr>
              <a:t>万元</a:t>
            </a:r>
            <a:r>
              <a:rPr lang="en-US" altLang="zh-CN">
                <a:sym typeface="+mn-ea"/>
              </a:rPr>
              <a:t>&gt;</a:t>
            </a:r>
            <a:r>
              <a:rPr lang="en-US" altLang="zh-CN">
                <a:sym typeface="+mn-ea"/>
              </a:rPr>
              <a:t>1</a:t>
            </a:r>
            <a:r>
              <a:rPr lang="zh-CN" altLang="en-US">
                <a:sym typeface="+mn-ea"/>
              </a:rPr>
              <a:t>万元，不符合全返条件！</a:t>
            </a:r>
            <a:endParaRPr lang="zh-CN" altLang="en-US">
              <a:sym typeface="+mn-ea"/>
            </a:endParaRPr>
          </a:p>
        </p:txBody>
      </p:sp>
      <p:sp>
        <p:nvSpPr>
          <p:cNvPr id="31" name="矩形 30"/>
          <p:cNvSpPr/>
          <p:nvPr>
            <p:custDataLst>
              <p:tags r:id="rId20"/>
            </p:custDataLst>
          </p:nvPr>
        </p:nvSpPr>
        <p:spPr>
          <a:xfrm>
            <a:off x="352425" y="245110"/>
            <a:ext cx="5339080" cy="5653405"/>
          </a:xfrm>
          <a:prstGeom prst="rect">
            <a:avLst/>
          </a:prstGeom>
          <a:noFill/>
          <a:ln w="28575">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custDataLst>
              <p:tags r:id="rId21"/>
            </p:custDataLst>
          </p:nvPr>
        </p:nvSpPr>
        <p:spPr>
          <a:xfrm>
            <a:off x="6096000" y="245110"/>
            <a:ext cx="5642610" cy="5654040"/>
          </a:xfrm>
          <a:prstGeom prst="rect">
            <a:avLst/>
          </a:prstGeom>
          <a:noFill/>
          <a:ln w="28575">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075690" y="4837430"/>
            <a:ext cx="861060" cy="922020"/>
          </a:xfrm>
          <a:prstGeom prst="rect">
            <a:avLst/>
          </a:prstGeom>
          <a:noFill/>
          <a:ln w="9525">
            <a:noFill/>
          </a:ln>
        </p:spPr>
        <p:txBody>
          <a:bodyPr wrap="square">
            <a:spAutoFit/>
          </a:bodyPr>
          <a:p>
            <a:pPr indent="0"/>
            <a:r>
              <a:rPr lang="en-US" sz="5400" b="1">
                <a:latin typeface="Arial" panose="020B0604020202020204" pitchFamily="34" charset="0"/>
                <a:cs typeface="方正楷体简体" charset="0"/>
              </a:rPr>
              <a:t>√</a:t>
            </a:r>
            <a:endParaRPr lang="en-US" altLang="en-US" sz="5400" b="1">
              <a:latin typeface="Arial" panose="020B0604020202020204" pitchFamily="34" charset="0"/>
              <a:cs typeface="方正楷体简体" charset="0"/>
            </a:endParaRPr>
          </a:p>
        </p:txBody>
      </p:sp>
      <p:sp>
        <p:nvSpPr>
          <p:cNvPr id="34" name="文本框 33"/>
          <p:cNvSpPr txBox="1"/>
          <p:nvPr/>
        </p:nvSpPr>
        <p:spPr>
          <a:xfrm>
            <a:off x="6564630" y="4577715"/>
            <a:ext cx="629285" cy="814705"/>
          </a:xfrm>
          <a:prstGeom prst="rect">
            <a:avLst/>
          </a:prstGeom>
          <a:noFill/>
        </p:spPr>
        <p:txBody>
          <a:bodyPr wrap="square" rtlCol="0" anchor="t">
            <a:noAutofit/>
          </a:bodyPr>
          <a:p>
            <a:r>
              <a:rPr lang="en-US" sz="6600" b="1">
                <a:latin typeface="Arial" panose="020B0604020202020204" pitchFamily="34" charset="0"/>
                <a:cs typeface="方正楷体简体" charset="0"/>
                <a:sym typeface="+mn-ea"/>
              </a:rPr>
              <a:t>×</a:t>
            </a:r>
            <a:endParaRPr lang="en-US" altLang="en-US" sz="6600" b="1">
              <a:latin typeface="Arial" panose="020B0604020202020204" pitchFamily="34" charset="0"/>
              <a:cs typeface="方正楷体简体" charset="0"/>
              <a:sym typeface="+mn-ea"/>
            </a:endParaRPr>
          </a:p>
        </p:txBody>
      </p:sp>
      <p:sp>
        <p:nvSpPr>
          <p:cNvPr id="35" name="文本框 34"/>
          <p:cNvSpPr txBox="1"/>
          <p:nvPr/>
        </p:nvSpPr>
        <p:spPr>
          <a:xfrm>
            <a:off x="529590" y="319405"/>
            <a:ext cx="897255" cy="368300"/>
          </a:xfrm>
          <a:prstGeom prst="rect">
            <a:avLst/>
          </a:prstGeom>
          <a:noFill/>
        </p:spPr>
        <p:txBody>
          <a:bodyPr wrap="square" rtlCol="0" anchor="t">
            <a:spAutoFit/>
          </a:bodyPr>
          <a:p>
            <a:r>
              <a:rPr lang="zh-CN" b="1">
                <a:latin typeface="微软雅黑" panose="020B0503020204020204" charset="-122"/>
                <a:ea typeface="微软雅黑" panose="020B0503020204020204" charset="-122"/>
                <a:cs typeface="微软雅黑" panose="020B0503020204020204" charset="-122"/>
                <a:sym typeface="+mn-ea"/>
              </a:rPr>
              <a:t>举例：</a:t>
            </a:r>
            <a:endParaRPr lang="zh-CN" altLang="en-US" b="1">
              <a:latin typeface="微软雅黑" panose="020B0503020204020204" charset="-122"/>
              <a:ea typeface="微软雅黑" panose="020B0503020204020204" charset="-122"/>
              <a:cs typeface="微软雅黑" panose="020B0503020204020204" charset="-122"/>
              <a:sym typeface="+mn-ea"/>
            </a:endParaRPr>
          </a:p>
        </p:txBody>
      </p:sp>
      <p:sp>
        <p:nvSpPr>
          <p:cNvPr id="5" name="圆角矩形 4"/>
          <p:cNvSpPr/>
          <p:nvPr>
            <p:custDataLst>
              <p:tags r:id="rId22"/>
            </p:custDataLst>
          </p:nvPr>
        </p:nvSpPr>
        <p:spPr>
          <a:xfrm>
            <a:off x="1570355" y="947420"/>
            <a:ext cx="3062605" cy="47625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每月发放的工资总额1</a:t>
            </a:r>
            <a:r>
              <a:rPr lang="en-US" altLang="zh-CN"/>
              <a:t>0</a:t>
            </a:r>
            <a:r>
              <a:rPr lang="zh-CN" altLang="en-US"/>
              <a:t>万元</a:t>
            </a:r>
            <a:endParaRPr lang="zh-CN" altLang="en-US"/>
          </a:p>
        </p:txBody>
      </p:sp>
    </p:spTree>
    <p:custDataLst>
      <p:tags r:id="rId2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BEAUTIFY_FLAG" val="#wm#"/>
  <p:tag name="KSO_WM_TEMPLATE_CATEGORY" val="custom"/>
  <p:tag name="KSO_WM_TEMPLATE_INDEX" val="20205176"/>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176_4*l_h_i*1_1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176_4*l_h_i*1_2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4*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29.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4*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176_4*b*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4*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176_4*l_h_i*1_2_1"/>
  <p:tag name="KSO_WM_TEMPLATE_CATEGORY" val="custom"/>
  <p:tag name="KSO_WM_TEMPLATE_INDEX" val="20205176"/>
  <p:tag name="KSO_WM_UNIT_LAYERLEVEL" val="1_1_1"/>
  <p:tag name="KSO_WM_TAG_VERSION" val="1.0"/>
  <p:tag name="KSO_WM_BEAUTIFY_FLAG" val=""/>
  <p:tag name="KSO_WM_UNIT_TEXT_FILL_FORE_SCHEMECOLOR_INDEX" val="13"/>
  <p:tag name="KSO_WM_UNIT_TEXT_FILL_TYPE" val="1"/>
  <p:tag name="KSO_WM_UNIT_USESOURCEFORMAT_APPLY" val="1"/>
</p:tagLst>
</file>

<file path=ppt/tags/tag133.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4*l_h_f*1_2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34.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4*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35.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4*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36.xml><?xml version="1.0" encoding="utf-8"?>
<p:tagLst xmlns:p="http://schemas.openxmlformats.org/presentationml/2006/main">
  <p:tag name="KSO_WM_SLIDE_ID" val="custom20205176_4"/>
  <p:tag name="KSO_WM_TEMPLATE_SUBCATEGORY" val="19"/>
  <p:tag name="KSO_WM_TEMPLATE_MASTER_TYPE" val="0"/>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Lst>
</file>

<file path=ppt/tags/tag137.xml><?xml version="1.0" encoding="utf-8"?>
<p:tagLst xmlns:p="http://schemas.openxmlformats.org/presentationml/2006/main">
  <p:tag name="KSO_WM_BEAUTIFY_FLAG" val="#wm#"/>
  <p:tag name="KSO_WM_TEMPLATE_CATEGORY" val="custom"/>
  <p:tag name="KSO_WM_TEMPLATE_INDEX" val="20205176"/>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176_4*l_h_i*1_1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176_4*l_h_i*1_2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4*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41.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4*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42.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176_4*b*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4*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176_4*l_h_i*1_2_1"/>
  <p:tag name="KSO_WM_TEMPLATE_CATEGORY" val="custom"/>
  <p:tag name="KSO_WM_TEMPLATE_INDEX" val="20205176"/>
  <p:tag name="KSO_WM_UNIT_LAYERLEVEL" val="1_1_1"/>
  <p:tag name="KSO_WM_TAG_VERSION" val="1.0"/>
  <p:tag name="KSO_WM_BEAUTIFY_FLAG" val=""/>
  <p:tag name="KSO_WM_UNIT_TEXT_FILL_FORE_SCHEMECOLOR_INDEX" val="13"/>
  <p:tag name="KSO_WM_UNIT_TEXT_FILL_TYPE" val="1"/>
  <p:tag name="KSO_WM_UNIT_USESOURCEFORMAT_APPLY" val="1"/>
</p:tagLst>
</file>

<file path=ppt/tags/tag145.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4*l_h_f*1_2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46.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4*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47.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4*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48.xml><?xml version="1.0" encoding="utf-8"?>
<p:tagLst xmlns:p="http://schemas.openxmlformats.org/presentationml/2006/main">
  <p:tag name="KSO_WM_SLIDE_ID" val="custom20205176_4"/>
  <p:tag name="KSO_WM_TEMPLATE_SUBCATEGORY" val="19"/>
  <p:tag name="KSO_WM_TEMPLATE_MASTER_TYPE" val="0"/>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Lst>
</file>

<file path=ppt/tags/tag149.xml><?xml version="1.0" encoding="utf-8"?>
<p:tagLst xmlns:p="http://schemas.openxmlformats.org/presentationml/2006/main">
  <p:tag name="KSO_WM_UNIT_TABLE_BEAUTIFY" val="smartTable{52f1b32b-2c77-4e9a-a8c9-b78d048fa75a}"/>
  <p:tag name="TABLE_ENDDRAG_ORIGIN_RECT" val="873*493"/>
  <p:tag name="TABLE_ENDDRAG_RECT" val="47*63*873*493"/>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wm#"/>
  <p:tag name="KSO_WM_TEMPLATE_CATEGORY" val="custom"/>
  <p:tag name="KSO_WM_TEMPLATE_INDEX" val="20205176"/>
</p:tagLst>
</file>

<file path=ppt/tags/tag152.xml><?xml version="1.0" encoding="utf-8"?>
<p:tagLst xmlns:p="http://schemas.openxmlformats.org/presentationml/2006/main">
  <p:tag name="KSO_WM_UNIT_TABLE_BEAUTIFY" val="smartTable{52f1b32b-2c77-4e9a-a8c9-b78d048fa75a}"/>
  <p:tag name="TABLE_ENDDRAG_ORIGIN_RECT" val="879*256"/>
  <p:tag name="TABLE_ENDDRAG_RECT" val="47*63*879*256"/>
</p:tagLst>
</file>

<file path=ppt/tags/tag153.xml><?xml version="1.0" encoding="utf-8"?>
<p:tagLst xmlns:p="http://schemas.openxmlformats.org/presentationml/2006/main">
  <p:tag name="KSO_WM_BEAUTIFY_FLAG" val="#wm#"/>
  <p:tag name="KSO_WM_TEMPLATE_CATEGORY" val="custom"/>
  <p:tag name="KSO_WM_TEMPLATE_INDEX" val="20205176"/>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176_4*l_h_i*1_1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176_4*l_h_i*1_2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4*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57.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4*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58.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176_4*b*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4*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176_4*l_h_i*1_2_1"/>
  <p:tag name="KSO_WM_TEMPLATE_CATEGORY" val="custom"/>
  <p:tag name="KSO_WM_TEMPLATE_INDEX" val="20205176"/>
  <p:tag name="KSO_WM_UNIT_LAYERLEVEL" val="1_1_1"/>
  <p:tag name="KSO_WM_TAG_VERSION" val="1.0"/>
  <p:tag name="KSO_WM_BEAUTIFY_FLAG" val=""/>
  <p:tag name="KSO_WM_UNIT_TEXT_FILL_FORE_SCHEMECOLOR_INDEX" val="13"/>
  <p:tag name="KSO_WM_UNIT_TEXT_FILL_TYPE" val="1"/>
  <p:tag name="KSO_WM_UNIT_USESOURCEFORMAT_APPLY" val="1"/>
</p:tagLst>
</file>

<file path=ppt/tags/tag161.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4*l_h_f*1_2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62.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4*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63.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4*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64.xml><?xml version="1.0" encoding="utf-8"?>
<p:tagLst xmlns:p="http://schemas.openxmlformats.org/presentationml/2006/main">
  <p:tag name="KSO_WM_SLIDE_ID" val="custom20205176_4"/>
  <p:tag name="KSO_WM_TEMPLATE_SUBCATEGORY" val="19"/>
  <p:tag name="KSO_WM_TEMPLATE_MASTER_TYPE" val="0"/>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Lst>
</file>

<file path=ppt/tags/tag165.xml><?xml version="1.0" encoding="utf-8"?>
<p:tagLst xmlns:p="http://schemas.openxmlformats.org/presentationml/2006/main">
  <p:tag name="KSO_WM_BEAUTIFY_FLAG" val="#wm#"/>
  <p:tag name="KSO_WM_TEMPLATE_CATEGORY" val="custom"/>
  <p:tag name="KSO_WM_TEMPLATE_INDEX" val="20205176"/>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89.xml><?xml version="1.0" encoding="utf-8"?>
<p:tagLst xmlns:p="http://schemas.openxmlformats.org/presentationml/2006/main">
  <p:tag name="KSO_WM_UNIT_TABLE_BEAUTIFY" val="smartTable{6d17f677-ae46-406b-bf27-1026df012577}"/>
  <p:tag name="TABLE_ENDDRAG_ORIGIN_RECT" val="671*92"/>
  <p:tag name="TABLE_ENDDRAG_RECT" val="144*221*671*9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07.xml><?xml version="1.0" encoding="utf-8"?>
<p:tagLst xmlns:p="http://schemas.openxmlformats.org/presentationml/2006/main">
  <p:tag name="KSO_WM_BEAUTIFY_FLAG" val="#wm#"/>
  <p:tag name="KSO_WM_TEMPLATE_CATEGORY" val="custom"/>
  <p:tag name="KSO_WM_TEMPLATE_INDEX" val="20205176"/>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14.xml><?xml version="1.0" encoding="utf-8"?>
<p:tagLst xmlns:p="http://schemas.openxmlformats.org/presentationml/2006/main">
  <p:tag name="KSO_WPP_MARK_KEY" val="21b54a74-e686-48ac-bc53-5ddce9a77a3b"/>
  <p:tag name="COMMONDATA" val="eyJoZGlkIjoiYTA4ODkzZTM0ODk0YjIzNGQwYzJmODkwODU1ZGE3MjEifQ=="/>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5140</Words>
  <Application>WPS 演示</Application>
  <PresentationFormat>宽屏</PresentationFormat>
  <Paragraphs>351</Paragraphs>
  <Slides>15</Slides>
  <Notes>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15</vt:i4>
      </vt:variant>
    </vt:vector>
  </HeadingPairs>
  <TitlesOfParts>
    <vt:vector size="26" baseType="lpstr">
      <vt:lpstr>Arial</vt:lpstr>
      <vt:lpstr>宋体</vt:lpstr>
      <vt:lpstr>Wingdings</vt:lpstr>
      <vt:lpstr>Wingdings</vt:lpstr>
      <vt:lpstr>微软雅黑</vt:lpstr>
      <vt:lpstr>方正楷体简体</vt:lpstr>
      <vt:lpstr>仿宋_GB2312</vt:lpstr>
      <vt:lpstr>Arial Unicode MS</vt:lpstr>
      <vt:lpstr>Calibri</vt:lpstr>
      <vt:lpstr>Office 主题​​</vt:lpstr>
      <vt:lpstr>1_Office 主题​​</vt:lpstr>
      <vt:lpstr>2023年和2024年小额缴费工会组织工会经费全额返还政策解读 （以此为准）</vt:lpstr>
      <vt:lpstr>PowerPoint 演示文稿</vt:lpstr>
      <vt:lpstr>PowerPoint 演示文稿</vt:lpstr>
      <vt:lpstr>PowerPoint 演示文稿</vt:lpstr>
      <vt:lpstr>历年全返政策主要变化（新）</vt:lpstr>
      <vt:lpstr>历年全返政策相同点（新）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208</cp:revision>
  <dcterms:created xsi:type="dcterms:W3CDTF">2019-06-19T02:08:00Z</dcterms:created>
  <dcterms:modified xsi:type="dcterms:W3CDTF">2023-09-27T06:21:01Z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4A2B4BB0152A4A9B8F5C2E47005EC290_13</vt:lpwstr>
  </property>
</Properties>
</file>